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 id="2147483694" r:id="rId3"/>
  </p:sldMasterIdLst>
  <p:notesMasterIdLst>
    <p:notesMasterId r:id="rId87"/>
  </p:notesMasterIdLst>
  <p:sldIdLst>
    <p:sldId id="1541" r:id="rId4"/>
    <p:sldId id="1713" r:id="rId5"/>
    <p:sldId id="1714" r:id="rId6"/>
    <p:sldId id="1703" r:id="rId7"/>
    <p:sldId id="1353" r:id="rId8"/>
    <p:sldId id="1707" r:id="rId9"/>
    <p:sldId id="1708" r:id="rId10"/>
    <p:sldId id="1354" r:id="rId11"/>
    <p:sldId id="1677" r:id="rId12"/>
    <p:sldId id="1712" r:id="rId13"/>
    <p:sldId id="1515" r:id="rId14"/>
    <p:sldId id="1356" r:id="rId15"/>
    <p:sldId id="1357" r:id="rId16"/>
    <p:sldId id="1617" r:id="rId17"/>
    <p:sldId id="1231" r:id="rId18"/>
    <p:sldId id="1347" r:id="rId19"/>
    <p:sldId id="1369" r:id="rId20"/>
    <p:sldId id="1370" r:id="rId21"/>
    <p:sldId id="1373" r:id="rId22"/>
    <p:sldId id="1375" r:id="rId23"/>
    <p:sldId id="1644" r:id="rId24"/>
    <p:sldId id="1511" r:id="rId25"/>
    <p:sldId id="1520" r:id="rId26"/>
    <p:sldId id="1521" r:id="rId27"/>
    <p:sldId id="1522" r:id="rId28"/>
    <p:sldId id="1634" r:id="rId29"/>
    <p:sldId id="1633" r:id="rId30"/>
    <p:sldId id="1510" r:id="rId31"/>
    <p:sldId id="1512" r:id="rId32"/>
    <p:sldId id="1341" r:id="rId33"/>
    <p:sldId id="1639" r:id="rId34"/>
    <p:sldId id="1715" r:id="rId35"/>
    <p:sldId id="1716" r:id="rId36"/>
    <p:sldId id="1524" r:id="rId37"/>
    <p:sldId id="1526" r:id="rId38"/>
    <p:sldId id="1533" r:id="rId39"/>
    <p:sldId id="1542" r:id="rId40"/>
    <p:sldId id="1718" r:id="rId41"/>
    <p:sldId id="1717" r:id="rId42"/>
    <p:sldId id="1640" r:id="rId43"/>
    <p:sldId id="1642" r:id="rId44"/>
    <p:sldId id="1643" r:id="rId45"/>
    <p:sldId id="1378" r:id="rId46"/>
    <p:sldId id="1379" r:id="rId47"/>
    <p:sldId id="1348" r:id="rId48"/>
    <p:sldId id="1648" r:id="rId49"/>
    <p:sldId id="1649" r:id="rId50"/>
    <p:sldId id="1650" r:id="rId51"/>
    <p:sldId id="1651" r:id="rId52"/>
    <p:sldId id="1720" r:id="rId53"/>
    <p:sldId id="1653" r:id="rId54"/>
    <p:sldId id="1655" r:id="rId55"/>
    <p:sldId id="1656" r:id="rId56"/>
    <p:sldId id="1657" r:id="rId57"/>
    <p:sldId id="1537" r:id="rId58"/>
    <p:sldId id="1543" r:id="rId59"/>
    <p:sldId id="1664" r:id="rId60"/>
    <p:sldId id="1679" r:id="rId61"/>
    <p:sldId id="1680" r:id="rId62"/>
    <p:sldId id="1685" r:id="rId63"/>
    <p:sldId id="1686" r:id="rId64"/>
    <p:sldId id="1687" r:id="rId65"/>
    <p:sldId id="1682" r:id="rId66"/>
    <p:sldId id="1684" r:id="rId67"/>
    <p:sldId id="1544" r:id="rId68"/>
    <p:sldId id="1553" r:id="rId69"/>
    <p:sldId id="1554" r:id="rId70"/>
    <p:sldId id="1565" r:id="rId71"/>
    <p:sldId id="1575" r:id="rId72"/>
    <p:sldId id="1721" r:id="rId73"/>
    <p:sldId id="1349" r:id="rId74"/>
    <p:sldId id="1277" r:id="rId75"/>
    <p:sldId id="1539" r:id="rId76"/>
    <p:sldId id="1693" r:id="rId77"/>
    <p:sldId id="1324" r:id="rId78"/>
    <p:sldId id="1527" r:id="rId79"/>
    <p:sldId id="1540" r:id="rId80"/>
    <p:sldId id="1371" r:id="rId81"/>
    <p:sldId id="1372" r:id="rId82"/>
    <p:sldId id="1374" r:id="rId83"/>
    <p:sldId id="1631" r:id="rId84"/>
    <p:sldId id="1525" r:id="rId85"/>
    <p:sldId id="1528"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Chengkai" initials="L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83" autoAdjust="0"/>
    <p:restoredTop sz="95049"/>
  </p:normalViewPr>
  <p:slideViewPr>
    <p:cSldViewPr snapToGrid="0" snapToObjects="1">
      <p:cViewPr varScale="1">
        <p:scale>
          <a:sx n="144" d="100"/>
          <a:sy n="144" d="100"/>
        </p:scale>
        <p:origin x="208" y="360"/>
      </p:cViewPr>
      <p:guideLst>
        <p:guide orient="horz" pos="1620"/>
        <p:guide pos="2880"/>
      </p:guideLst>
    </p:cSldViewPr>
  </p:slideViewPr>
  <p:notesTextViewPr>
    <p:cViewPr>
      <p:scale>
        <a:sx n="100" d="100"/>
        <a:sy n="100" d="100"/>
      </p:scale>
      <p:origin x="0" y="0"/>
    </p:cViewPr>
  </p:notesTextViewPr>
  <p:sorterViewPr>
    <p:cViewPr>
      <p:scale>
        <a:sx n="27" d="100"/>
        <a:sy n="2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CF311-DB7A-430C-A925-38429467863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9CBC8552-028C-4371-9D37-4359E5425145}">
      <dgm:prSet phldrT="[Text]" custT="1"/>
      <dgm:spPr/>
      <dgm:t>
        <a:bodyPr/>
        <a:lstStyle/>
        <a:p>
          <a:r>
            <a:rPr lang="en-US" sz="1050" dirty="0">
              <a:latin typeface="Garamond" panose="02020404030301010803" pitchFamily="18" charset="0"/>
            </a:rPr>
            <a:t>{}</a:t>
          </a:r>
        </a:p>
      </dgm:t>
    </dgm:pt>
    <dgm:pt modelId="{6C9AD7DA-DEE3-47CD-BFDD-32ACCAFE6DC0}" type="parTrans" cxnId="{E0967153-F461-406D-B48D-C287A104B2C2}">
      <dgm:prSet/>
      <dgm:spPr/>
      <dgm:t>
        <a:bodyPr/>
        <a:lstStyle/>
        <a:p>
          <a:endParaRPr lang="en-US" sz="1000">
            <a:latin typeface="Garamond" panose="02020404030301010803" pitchFamily="18" charset="0"/>
          </a:endParaRPr>
        </a:p>
      </dgm:t>
    </dgm:pt>
    <dgm:pt modelId="{0C275362-147D-42DE-A554-7AE683DED5F7}" type="sibTrans" cxnId="{E0967153-F461-406D-B48D-C287A104B2C2}">
      <dgm:prSet/>
      <dgm:spPr/>
      <dgm:t>
        <a:bodyPr/>
        <a:lstStyle/>
        <a:p>
          <a:endParaRPr lang="en-US" sz="1000">
            <a:latin typeface="Garamond" panose="02020404030301010803" pitchFamily="18" charset="0"/>
          </a:endParaRPr>
        </a:p>
      </dgm:t>
    </dgm:pt>
    <dgm:pt modelId="{1BE9E361-48B8-4DCD-82B6-48C10658A660}">
      <dgm:prSet phldrT="[Text]" custT="1"/>
      <dgm:spPr/>
      <dgm:t>
        <a:bodyPr/>
        <a:lstStyle/>
        <a:p>
          <a:r>
            <a:rPr lang="en-US" sz="1050" dirty="0">
              <a:latin typeface="Garamond" panose="02020404030301010803" pitchFamily="18" charset="0"/>
            </a:rPr>
            <a:t>gender</a:t>
          </a:r>
        </a:p>
      </dgm:t>
    </dgm:pt>
    <dgm:pt modelId="{10F44856-12D1-4F54-9CFF-918274D44513}" type="parTrans" cxnId="{74960C37-9D49-4A4A-8C1A-B33581FFB960}">
      <dgm:prSet/>
      <dgm:spPr/>
      <dgm:t>
        <a:bodyPr/>
        <a:lstStyle/>
        <a:p>
          <a:endParaRPr lang="en-US" sz="1000">
            <a:latin typeface="Garamond" panose="02020404030301010803" pitchFamily="18" charset="0"/>
          </a:endParaRPr>
        </a:p>
      </dgm:t>
    </dgm:pt>
    <dgm:pt modelId="{7142FB7F-9ED2-4A86-9A12-562E638FD7DF}" type="sibTrans" cxnId="{74960C37-9D49-4A4A-8C1A-B33581FFB960}">
      <dgm:prSet/>
      <dgm:spPr/>
      <dgm:t>
        <a:bodyPr/>
        <a:lstStyle/>
        <a:p>
          <a:endParaRPr lang="en-US" sz="1000">
            <a:latin typeface="Garamond" panose="02020404030301010803" pitchFamily="18" charset="0"/>
          </a:endParaRPr>
        </a:p>
      </dgm:t>
    </dgm:pt>
    <dgm:pt modelId="{7599E8E6-3847-4116-8609-E47B77A7A2C4}">
      <dgm:prSet phldrT="[Text]" custT="1"/>
      <dgm:spPr/>
      <dgm:t>
        <a:bodyPr/>
        <a:lstStyle/>
        <a:p>
          <a:r>
            <a:rPr lang="en-US" sz="1050" dirty="0">
              <a:latin typeface="Garamond" panose="02020404030301010803" pitchFamily="18" charset="0"/>
            </a:rPr>
            <a:t>ethnicity</a:t>
          </a:r>
        </a:p>
      </dgm:t>
    </dgm:pt>
    <dgm:pt modelId="{89DABB19-CE18-4DA5-8157-1A3244816985}" type="parTrans" cxnId="{8B877F4A-A818-4B3C-BC79-AC269418137D}">
      <dgm:prSet/>
      <dgm:spPr/>
      <dgm:t>
        <a:bodyPr/>
        <a:lstStyle/>
        <a:p>
          <a:endParaRPr lang="en-US" sz="1000">
            <a:latin typeface="Garamond" panose="02020404030301010803" pitchFamily="18" charset="0"/>
          </a:endParaRPr>
        </a:p>
      </dgm:t>
    </dgm:pt>
    <dgm:pt modelId="{004BA485-E83B-4BEE-8721-C78D64D60A91}" type="sibTrans" cxnId="{8B877F4A-A818-4B3C-BC79-AC269418137D}">
      <dgm:prSet/>
      <dgm:spPr/>
      <dgm:t>
        <a:bodyPr/>
        <a:lstStyle/>
        <a:p>
          <a:endParaRPr lang="en-US" sz="1000">
            <a:latin typeface="Garamond" panose="02020404030301010803" pitchFamily="18" charset="0"/>
          </a:endParaRPr>
        </a:p>
      </dgm:t>
    </dgm:pt>
    <dgm:pt modelId="{44051BE8-19F1-4936-A1EF-5BF7F1B11D8C}">
      <dgm:prSet phldrT="[Text]" custT="1"/>
      <dgm:spPr/>
      <dgm:t>
        <a:bodyPr/>
        <a:lstStyle/>
        <a:p>
          <a:r>
            <a:rPr lang="en-US" sz="1100" dirty="0">
              <a:latin typeface="Garamond" panose="02020404030301010803" pitchFamily="18" charset="0"/>
            </a:rPr>
            <a:t>profession</a:t>
          </a:r>
        </a:p>
      </dgm:t>
    </dgm:pt>
    <dgm:pt modelId="{1A4BCAB8-ED11-46A0-86BA-5A7633E137F6}" type="parTrans" cxnId="{EE632B97-9898-4C9E-B426-D80C2C1E1EEC}">
      <dgm:prSet/>
      <dgm:spPr/>
      <dgm:t>
        <a:bodyPr/>
        <a:lstStyle/>
        <a:p>
          <a:endParaRPr lang="en-US" sz="1000">
            <a:latin typeface="Garamond" panose="02020404030301010803" pitchFamily="18" charset="0"/>
          </a:endParaRPr>
        </a:p>
      </dgm:t>
    </dgm:pt>
    <dgm:pt modelId="{C9BB851F-6280-4CE3-9971-1DA8F5D3F717}" type="sibTrans" cxnId="{EE632B97-9898-4C9E-B426-D80C2C1E1EEC}">
      <dgm:prSet/>
      <dgm:spPr/>
      <dgm:t>
        <a:bodyPr/>
        <a:lstStyle/>
        <a:p>
          <a:endParaRPr lang="en-US" sz="1000">
            <a:latin typeface="Garamond" panose="02020404030301010803" pitchFamily="18" charset="0"/>
          </a:endParaRPr>
        </a:p>
      </dgm:t>
    </dgm:pt>
    <dgm:pt modelId="{F225447E-506F-469E-9B59-BA374BD8FCE7}">
      <dgm:prSet phldrT="[Text]" custT="1"/>
      <dgm:spPr/>
      <dgm:t>
        <a:bodyPr/>
        <a:lstStyle/>
        <a:p>
          <a:r>
            <a:rPr lang="en-US" sz="1050" dirty="0">
              <a:latin typeface="Garamond" panose="02020404030301010803" pitchFamily="18" charset="0"/>
            </a:rPr>
            <a:t>gender, ethnicity</a:t>
          </a:r>
        </a:p>
      </dgm:t>
    </dgm:pt>
    <dgm:pt modelId="{CEF6C138-2BD3-4072-96A5-5D85E24AAC32}" type="parTrans" cxnId="{9DFCCA91-91EA-4141-9E58-10FD01F3FFFF}">
      <dgm:prSet/>
      <dgm:spPr/>
      <dgm:t>
        <a:bodyPr/>
        <a:lstStyle/>
        <a:p>
          <a:endParaRPr lang="en-US" sz="1000">
            <a:latin typeface="Garamond" panose="02020404030301010803" pitchFamily="18" charset="0"/>
          </a:endParaRPr>
        </a:p>
      </dgm:t>
    </dgm:pt>
    <dgm:pt modelId="{83678312-634F-43A2-BF09-7E5A1E18F10F}" type="sibTrans" cxnId="{9DFCCA91-91EA-4141-9E58-10FD01F3FFFF}">
      <dgm:prSet/>
      <dgm:spPr/>
      <dgm:t>
        <a:bodyPr/>
        <a:lstStyle/>
        <a:p>
          <a:endParaRPr lang="en-US" sz="1000">
            <a:latin typeface="Garamond" panose="02020404030301010803" pitchFamily="18" charset="0"/>
          </a:endParaRPr>
        </a:p>
      </dgm:t>
    </dgm:pt>
    <dgm:pt modelId="{95903105-3E72-439F-B3E4-6DE508929D0C}">
      <dgm:prSet phldrT="[Text]" custT="1"/>
      <dgm:spPr/>
      <dgm:t>
        <a:bodyPr/>
        <a:lstStyle/>
        <a:p>
          <a:r>
            <a:rPr lang="en-US" sz="1050" dirty="0">
              <a:latin typeface="Garamond" panose="02020404030301010803" pitchFamily="18" charset="0"/>
            </a:rPr>
            <a:t>gender, profession</a:t>
          </a:r>
        </a:p>
      </dgm:t>
    </dgm:pt>
    <dgm:pt modelId="{25B60D34-1ACF-49D9-857C-C026096D8A33}" type="parTrans" cxnId="{B8CDBE7E-6300-413A-AD5D-EAB5E624CB2B}">
      <dgm:prSet/>
      <dgm:spPr/>
      <dgm:t>
        <a:bodyPr/>
        <a:lstStyle/>
        <a:p>
          <a:endParaRPr lang="en-US" sz="1000">
            <a:latin typeface="Garamond" panose="02020404030301010803" pitchFamily="18" charset="0"/>
          </a:endParaRPr>
        </a:p>
      </dgm:t>
    </dgm:pt>
    <dgm:pt modelId="{FECD0E3B-4ED0-4089-B899-C39B9C79EF9A}" type="sibTrans" cxnId="{B8CDBE7E-6300-413A-AD5D-EAB5E624CB2B}">
      <dgm:prSet/>
      <dgm:spPr/>
      <dgm:t>
        <a:bodyPr/>
        <a:lstStyle/>
        <a:p>
          <a:endParaRPr lang="en-US" sz="1000">
            <a:latin typeface="Garamond" panose="02020404030301010803" pitchFamily="18" charset="0"/>
          </a:endParaRPr>
        </a:p>
      </dgm:t>
    </dgm:pt>
    <dgm:pt modelId="{DCFD4F1F-CB0E-43B3-84C0-787C179D8865}">
      <dgm:prSet phldrT="[Text]" custT="1"/>
      <dgm:spPr/>
      <dgm:t>
        <a:bodyPr/>
        <a:lstStyle/>
        <a:p>
          <a:r>
            <a:rPr lang="en-US" sz="1050" dirty="0">
              <a:latin typeface="Garamond" panose="02020404030301010803" pitchFamily="18" charset="0"/>
            </a:rPr>
            <a:t>ethnicity, profession</a:t>
          </a:r>
        </a:p>
      </dgm:t>
    </dgm:pt>
    <dgm:pt modelId="{200E4743-DA9A-41CA-8143-56AE957975D2}" type="parTrans" cxnId="{3093D7AB-06CB-4ED2-8329-254B5A060FC8}">
      <dgm:prSet/>
      <dgm:spPr/>
      <dgm:t>
        <a:bodyPr/>
        <a:lstStyle/>
        <a:p>
          <a:endParaRPr lang="en-US" sz="1000">
            <a:latin typeface="Garamond" panose="02020404030301010803" pitchFamily="18" charset="0"/>
          </a:endParaRPr>
        </a:p>
      </dgm:t>
    </dgm:pt>
    <dgm:pt modelId="{238E6405-4FB8-4482-A7E4-B00E53F1E1AF}" type="sibTrans" cxnId="{3093D7AB-06CB-4ED2-8329-254B5A060FC8}">
      <dgm:prSet/>
      <dgm:spPr/>
      <dgm:t>
        <a:bodyPr/>
        <a:lstStyle/>
        <a:p>
          <a:endParaRPr lang="en-US" sz="1000">
            <a:latin typeface="Garamond" panose="02020404030301010803" pitchFamily="18" charset="0"/>
          </a:endParaRPr>
        </a:p>
      </dgm:t>
    </dgm:pt>
    <dgm:pt modelId="{D17EBC0D-56EC-4378-AA55-FD9845269C44}">
      <dgm:prSet phldrT="[Text]" custT="1"/>
      <dgm:spPr/>
      <dgm:t>
        <a:bodyPr/>
        <a:lstStyle/>
        <a:p>
          <a:r>
            <a:rPr lang="en-US" sz="1050" dirty="0">
              <a:latin typeface="Garamond" panose="02020404030301010803" pitchFamily="18" charset="0"/>
            </a:rPr>
            <a:t>gender, ethnicity, profession</a:t>
          </a:r>
        </a:p>
      </dgm:t>
    </dgm:pt>
    <dgm:pt modelId="{23B1BD20-B5D9-43EE-8740-B0845A3BDF36}" type="parTrans" cxnId="{94A8373B-4A49-49DD-8768-2CAEAE0F4350}">
      <dgm:prSet/>
      <dgm:spPr/>
      <dgm:t>
        <a:bodyPr/>
        <a:lstStyle/>
        <a:p>
          <a:endParaRPr lang="en-US" sz="1000">
            <a:latin typeface="Garamond" panose="02020404030301010803" pitchFamily="18" charset="0"/>
          </a:endParaRPr>
        </a:p>
      </dgm:t>
    </dgm:pt>
    <dgm:pt modelId="{03368CEF-454B-4B3B-87B8-41EB298A73A4}" type="sibTrans" cxnId="{94A8373B-4A49-49DD-8768-2CAEAE0F4350}">
      <dgm:prSet/>
      <dgm:spPr/>
      <dgm:t>
        <a:bodyPr/>
        <a:lstStyle/>
        <a:p>
          <a:endParaRPr lang="en-US" sz="1000">
            <a:latin typeface="Garamond" panose="02020404030301010803" pitchFamily="18" charset="0"/>
          </a:endParaRPr>
        </a:p>
      </dgm:t>
    </dgm:pt>
    <dgm:pt modelId="{9597F6DB-42EC-4F47-AA0B-274121EA5C89}" type="pres">
      <dgm:prSet presAssocID="{1AACF311-DB7A-430C-A925-38429467863D}" presName="hierChild1" presStyleCnt="0">
        <dgm:presLayoutVars>
          <dgm:chPref val="1"/>
          <dgm:dir/>
          <dgm:animOne val="branch"/>
          <dgm:animLvl val="lvl"/>
          <dgm:resizeHandles/>
        </dgm:presLayoutVars>
      </dgm:prSet>
      <dgm:spPr/>
    </dgm:pt>
    <dgm:pt modelId="{47F1E3A4-717C-4500-B768-6145FFB45C4B}" type="pres">
      <dgm:prSet presAssocID="{9CBC8552-028C-4371-9D37-4359E5425145}" presName="hierRoot1" presStyleCnt="0"/>
      <dgm:spPr/>
    </dgm:pt>
    <dgm:pt modelId="{AC440E02-CB3F-4170-9095-0C9D5CF8854E}" type="pres">
      <dgm:prSet presAssocID="{9CBC8552-028C-4371-9D37-4359E5425145}" presName="composite" presStyleCnt="0"/>
      <dgm:spPr/>
    </dgm:pt>
    <dgm:pt modelId="{45904B1A-242A-4DA2-96A1-936C20976237}" type="pres">
      <dgm:prSet presAssocID="{9CBC8552-028C-4371-9D37-4359E5425145}" presName="image" presStyleLbl="node0" presStyleIdx="0" presStyleCnt="1"/>
      <dgm:spPr/>
    </dgm:pt>
    <dgm:pt modelId="{0CA8DF01-12CC-4F2B-BAC6-391CC952A8D3}" type="pres">
      <dgm:prSet presAssocID="{9CBC8552-028C-4371-9D37-4359E5425145}" presName="text" presStyleLbl="revTx" presStyleIdx="0" presStyleCnt="8">
        <dgm:presLayoutVars>
          <dgm:chPref val="3"/>
        </dgm:presLayoutVars>
      </dgm:prSet>
      <dgm:spPr/>
    </dgm:pt>
    <dgm:pt modelId="{4BC08583-6B5B-40BF-AE50-9ACBE84DA880}" type="pres">
      <dgm:prSet presAssocID="{9CBC8552-028C-4371-9D37-4359E5425145}" presName="hierChild2" presStyleCnt="0"/>
      <dgm:spPr/>
    </dgm:pt>
    <dgm:pt modelId="{CC21D28C-7FD2-4E6D-A710-BBC783CB567F}" type="pres">
      <dgm:prSet presAssocID="{10F44856-12D1-4F54-9CFF-918274D44513}" presName="Name10" presStyleLbl="parChTrans1D2" presStyleIdx="0" presStyleCnt="3"/>
      <dgm:spPr/>
    </dgm:pt>
    <dgm:pt modelId="{231873B4-E421-4680-95F9-426F8C0BDDD9}" type="pres">
      <dgm:prSet presAssocID="{1BE9E361-48B8-4DCD-82B6-48C10658A660}" presName="hierRoot2" presStyleCnt="0"/>
      <dgm:spPr/>
    </dgm:pt>
    <dgm:pt modelId="{95729F36-E29E-49DA-8736-E7CAD2798790}" type="pres">
      <dgm:prSet presAssocID="{1BE9E361-48B8-4DCD-82B6-48C10658A660}" presName="composite2" presStyleCnt="0"/>
      <dgm:spPr/>
    </dgm:pt>
    <dgm:pt modelId="{D6C24193-4F75-4B81-9701-4CD8D590D59D}" type="pres">
      <dgm:prSet presAssocID="{1BE9E361-48B8-4DCD-82B6-48C10658A660}" presName="image2" presStyleLbl="node2" presStyleIdx="0" presStyleCnt="3" custLinFactNeighborX="36878"/>
      <dgm:spPr/>
    </dgm:pt>
    <dgm:pt modelId="{4B72A0F0-F168-4106-89E3-D016EB452942}" type="pres">
      <dgm:prSet presAssocID="{1BE9E361-48B8-4DCD-82B6-48C10658A660}" presName="text2" presStyleLbl="revTx" presStyleIdx="1" presStyleCnt="8" custLinFactNeighborX="24584">
        <dgm:presLayoutVars>
          <dgm:chPref val="3"/>
        </dgm:presLayoutVars>
      </dgm:prSet>
      <dgm:spPr/>
    </dgm:pt>
    <dgm:pt modelId="{9E6D00D0-AFCD-42CD-9FB7-F4FADED752DE}" type="pres">
      <dgm:prSet presAssocID="{1BE9E361-48B8-4DCD-82B6-48C10658A660}" presName="hierChild3" presStyleCnt="0"/>
      <dgm:spPr/>
    </dgm:pt>
    <dgm:pt modelId="{8AB33C25-5BDE-4CEC-8658-A5AED4FFAECE}" type="pres">
      <dgm:prSet presAssocID="{CEF6C138-2BD3-4072-96A5-5D85E24AAC32}" presName="Name17" presStyleLbl="parChTrans1D3" presStyleIdx="0" presStyleCnt="3"/>
      <dgm:spPr/>
    </dgm:pt>
    <dgm:pt modelId="{5952A7C0-28CB-4BCC-B5C5-88E4EF291BF4}" type="pres">
      <dgm:prSet presAssocID="{F225447E-506F-469E-9B59-BA374BD8FCE7}" presName="hierRoot3" presStyleCnt="0"/>
      <dgm:spPr/>
    </dgm:pt>
    <dgm:pt modelId="{07E92FA9-669D-413C-BEAB-806CB2D24E53}" type="pres">
      <dgm:prSet presAssocID="{F225447E-506F-469E-9B59-BA374BD8FCE7}" presName="composite3" presStyleCnt="0"/>
      <dgm:spPr/>
    </dgm:pt>
    <dgm:pt modelId="{087DE8F0-AEE0-4D27-AA7B-A2B1FB574641}" type="pres">
      <dgm:prSet presAssocID="{F225447E-506F-469E-9B59-BA374BD8FCE7}" presName="image3" presStyleLbl="node3" presStyleIdx="0" presStyleCnt="3" custLinFactNeighborX="36878"/>
      <dgm:spPr/>
    </dgm:pt>
    <dgm:pt modelId="{7D23FDEC-D341-4351-AD20-5F56FCF5E227}" type="pres">
      <dgm:prSet presAssocID="{F225447E-506F-469E-9B59-BA374BD8FCE7}" presName="text3" presStyleLbl="revTx" presStyleIdx="2" presStyleCnt="8" custLinFactNeighborX="24584">
        <dgm:presLayoutVars>
          <dgm:chPref val="3"/>
        </dgm:presLayoutVars>
      </dgm:prSet>
      <dgm:spPr/>
    </dgm:pt>
    <dgm:pt modelId="{7B80B75B-E3A6-4C38-9485-BFB79AC18A85}" type="pres">
      <dgm:prSet presAssocID="{F225447E-506F-469E-9B59-BA374BD8FCE7}" presName="hierChild4" presStyleCnt="0"/>
      <dgm:spPr/>
    </dgm:pt>
    <dgm:pt modelId="{83A26FF0-00DE-4676-8127-72B2963B3BE8}" type="pres">
      <dgm:prSet presAssocID="{23B1BD20-B5D9-43EE-8740-B0845A3BDF36}" presName="Name23" presStyleLbl="parChTrans1D4" presStyleIdx="0" presStyleCnt="1"/>
      <dgm:spPr/>
    </dgm:pt>
    <dgm:pt modelId="{3A52998B-0578-4B5F-8FC7-83333A05B237}" type="pres">
      <dgm:prSet presAssocID="{D17EBC0D-56EC-4378-AA55-FD9845269C44}" presName="hierRoot4" presStyleCnt="0"/>
      <dgm:spPr/>
    </dgm:pt>
    <dgm:pt modelId="{17B1740D-17AA-4522-9F2B-32A7836503C0}" type="pres">
      <dgm:prSet presAssocID="{D17EBC0D-56EC-4378-AA55-FD9845269C44}" presName="composite4" presStyleCnt="0"/>
      <dgm:spPr/>
    </dgm:pt>
    <dgm:pt modelId="{B9B49DE4-FAD9-4170-9CE7-44A0BBF899C4}" type="pres">
      <dgm:prSet presAssocID="{D17EBC0D-56EC-4378-AA55-FD9845269C44}" presName="image4" presStyleLbl="node4" presStyleIdx="0" presStyleCnt="1" custLinFactNeighborX="47123"/>
      <dgm:spPr/>
    </dgm:pt>
    <dgm:pt modelId="{0CDAC1C3-C2E6-42B4-A4BF-73F790994064}" type="pres">
      <dgm:prSet presAssocID="{D17EBC0D-56EC-4378-AA55-FD9845269C44}" presName="text4" presStyleLbl="revTx" presStyleIdx="3" presStyleCnt="8" custScaleX="124686" custLinFactNeighborX="57365">
        <dgm:presLayoutVars>
          <dgm:chPref val="3"/>
        </dgm:presLayoutVars>
      </dgm:prSet>
      <dgm:spPr/>
    </dgm:pt>
    <dgm:pt modelId="{9329D931-DDAE-4562-9F5F-B1923281CAA7}" type="pres">
      <dgm:prSet presAssocID="{D17EBC0D-56EC-4378-AA55-FD9845269C44}" presName="hierChild5" presStyleCnt="0"/>
      <dgm:spPr/>
    </dgm:pt>
    <dgm:pt modelId="{5414163B-08AC-4ABD-BED9-337B16C06752}" type="pres">
      <dgm:prSet presAssocID="{25B60D34-1ACF-49D9-857C-C026096D8A33}" presName="Name17" presStyleLbl="parChTrans1D3" presStyleIdx="1" presStyleCnt="3"/>
      <dgm:spPr/>
    </dgm:pt>
    <dgm:pt modelId="{44F7DAD8-B497-4752-8F5D-58A33DD9A1EE}" type="pres">
      <dgm:prSet presAssocID="{95903105-3E72-439F-B3E4-6DE508929D0C}" presName="hierRoot3" presStyleCnt="0"/>
      <dgm:spPr/>
    </dgm:pt>
    <dgm:pt modelId="{D75C1D1E-30FF-4BB1-96D0-B1443A84D8D6}" type="pres">
      <dgm:prSet presAssocID="{95903105-3E72-439F-B3E4-6DE508929D0C}" presName="composite3" presStyleCnt="0"/>
      <dgm:spPr/>
    </dgm:pt>
    <dgm:pt modelId="{88050831-A4EE-4C5A-B787-940C17500E96}" type="pres">
      <dgm:prSet presAssocID="{95903105-3E72-439F-B3E4-6DE508929D0C}" presName="image3" presStyleLbl="node3" presStyleIdx="1" presStyleCnt="3" custLinFactNeighborX="12292"/>
      <dgm:spPr/>
    </dgm:pt>
    <dgm:pt modelId="{77E44E63-F1AB-4710-B5BF-02B8D928BC97}" type="pres">
      <dgm:prSet presAssocID="{95903105-3E72-439F-B3E4-6DE508929D0C}" presName="text3" presStyleLbl="revTx" presStyleIdx="4" presStyleCnt="8" custScaleX="145243" custLinFactNeighborX="24584">
        <dgm:presLayoutVars>
          <dgm:chPref val="3"/>
        </dgm:presLayoutVars>
      </dgm:prSet>
      <dgm:spPr/>
    </dgm:pt>
    <dgm:pt modelId="{81D1048B-223B-410C-90B8-1782A91045E2}" type="pres">
      <dgm:prSet presAssocID="{95903105-3E72-439F-B3E4-6DE508929D0C}" presName="hierChild4" presStyleCnt="0"/>
      <dgm:spPr/>
    </dgm:pt>
    <dgm:pt modelId="{20F718AA-22FE-41CA-B938-B43307C51E00}" type="pres">
      <dgm:prSet presAssocID="{89DABB19-CE18-4DA5-8157-1A3244816985}" presName="Name10" presStyleLbl="parChTrans1D2" presStyleIdx="1" presStyleCnt="3"/>
      <dgm:spPr/>
    </dgm:pt>
    <dgm:pt modelId="{0BA1C1E1-AFC8-4E29-8F25-01FD9F38F531}" type="pres">
      <dgm:prSet presAssocID="{7599E8E6-3847-4116-8609-E47B77A7A2C4}" presName="hierRoot2" presStyleCnt="0"/>
      <dgm:spPr/>
    </dgm:pt>
    <dgm:pt modelId="{CD6176FC-BDD9-48E4-80BC-765627C34F5F}" type="pres">
      <dgm:prSet presAssocID="{7599E8E6-3847-4116-8609-E47B77A7A2C4}" presName="composite2" presStyleCnt="0"/>
      <dgm:spPr/>
    </dgm:pt>
    <dgm:pt modelId="{64A8D632-C96A-45E4-981E-D9FE09F7F4B6}" type="pres">
      <dgm:prSet presAssocID="{7599E8E6-3847-4116-8609-E47B77A7A2C4}" presName="image2" presStyleLbl="node2" presStyleIdx="1" presStyleCnt="3" custLinFactNeighborX="-49173" custLinFactNeighborY="2049"/>
      <dgm:spPr/>
    </dgm:pt>
    <dgm:pt modelId="{AFB708EE-C5AC-4103-8611-359D7BB027F2}" type="pres">
      <dgm:prSet presAssocID="{7599E8E6-3847-4116-8609-E47B77A7A2C4}" presName="text2" presStyleLbl="revTx" presStyleIdx="5" presStyleCnt="8" custScaleX="136764" custLinFactNeighborX="-12292">
        <dgm:presLayoutVars>
          <dgm:chPref val="3"/>
        </dgm:presLayoutVars>
      </dgm:prSet>
      <dgm:spPr/>
    </dgm:pt>
    <dgm:pt modelId="{0BDD847F-F93B-41BB-9DC4-CDCA4D75485C}" type="pres">
      <dgm:prSet presAssocID="{7599E8E6-3847-4116-8609-E47B77A7A2C4}" presName="hierChild3" presStyleCnt="0"/>
      <dgm:spPr/>
    </dgm:pt>
    <dgm:pt modelId="{256A846B-26A3-4225-AECE-393000111D48}" type="pres">
      <dgm:prSet presAssocID="{200E4743-DA9A-41CA-8143-56AE957975D2}" presName="Name17" presStyleLbl="parChTrans1D3" presStyleIdx="2" presStyleCnt="3"/>
      <dgm:spPr/>
    </dgm:pt>
    <dgm:pt modelId="{62EEF068-0CFA-431B-A6ED-C79FC1F9469E}" type="pres">
      <dgm:prSet presAssocID="{DCFD4F1F-CB0E-43B3-84C0-787C179D8865}" presName="hierRoot3" presStyleCnt="0"/>
      <dgm:spPr/>
    </dgm:pt>
    <dgm:pt modelId="{409FAF60-233A-4BAD-8ACC-9CB1CE966333}" type="pres">
      <dgm:prSet presAssocID="{DCFD4F1F-CB0E-43B3-84C0-787C179D8865}" presName="composite3" presStyleCnt="0"/>
      <dgm:spPr/>
    </dgm:pt>
    <dgm:pt modelId="{89F0D240-FE7D-4A6F-9B6F-73E439B3FDE4}" type="pres">
      <dgm:prSet presAssocID="{DCFD4F1F-CB0E-43B3-84C0-787C179D8865}" presName="image3" presStyleLbl="node3" presStyleIdx="2" presStyleCnt="3" custLinFactNeighborX="-53271" custLinFactNeighborY="2049"/>
      <dgm:spPr/>
    </dgm:pt>
    <dgm:pt modelId="{57D55817-A7FC-45A4-ADDC-D6770880C834}" type="pres">
      <dgm:prSet presAssocID="{DCFD4F1F-CB0E-43B3-84C0-787C179D8865}" presName="text3" presStyleLbl="revTx" presStyleIdx="6" presStyleCnt="8" custScaleX="122989" custLinFactNeighborX="-12292">
        <dgm:presLayoutVars>
          <dgm:chPref val="3"/>
        </dgm:presLayoutVars>
      </dgm:prSet>
      <dgm:spPr/>
    </dgm:pt>
    <dgm:pt modelId="{5AF41057-6EFA-4479-9FAD-DF212B7D4744}" type="pres">
      <dgm:prSet presAssocID="{DCFD4F1F-CB0E-43B3-84C0-787C179D8865}" presName="hierChild4" presStyleCnt="0"/>
      <dgm:spPr/>
    </dgm:pt>
    <dgm:pt modelId="{D2DA773C-41DB-4289-ACDE-032813AE8257}" type="pres">
      <dgm:prSet presAssocID="{1A4BCAB8-ED11-46A0-86BA-5A7633E137F6}" presName="Name10" presStyleLbl="parChTrans1D2" presStyleIdx="2" presStyleCnt="3"/>
      <dgm:spPr/>
    </dgm:pt>
    <dgm:pt modelId="{4FD4F005-EFAB-4AE2-9FD3-FEC28DB2C4CF}" type="pres">
      <dgm:prSet presAssocID="{44051BE8-19F1-4936-A1EF-5BF7F1B11D8C}" presName="hierRoot2" presStyleCnt="0"/>
      <dgm:spPr/>
    </dgm:pt>
    <dgm:pt modelId="{808EDBDB-6BAC-41C2-8D61-6FEF383F6B9C}" type="pres">
      <dgm:prSet presAssocID="{44051BE8-19F1-4936-A1EF-5BF7F1B11D8C}" presName="composite2" presStyleCnt="0"/>
      <dgm:spPr/>
    </dgm:pt>
    <dgm:pt modelId="{DD40BAC7-9895-450E-9191-CE4D574ED572}" type="pres">
      <dgm:prSet presAssocID="{44051BE8-19F1-4936-A1EF-5BF7F1B11D8C}" presName="image2" presStyleLbl="node2" presStyleIdx="2" presStyleCnt="3" custLinFactNeighborX="-36881"/>
      <dgm:spPr/>
    </dgm:pt>
    <dgm:pt modelId="{DE619632-713E-4BB4-90D5-C38264A02DEB}" type="pres">
      <dgm:prSet presAssocID="{44051BE8-19F1-4936-A1EF-5BF7F1B11D8C}" presName="text2" presStyleLbl="revTx" presStyleIdx="7" presStyleCnt="8" custScaleX="130135" custLinFactNeighborX="-6935" custLinFactNeighborY="5927">
        <dgm:presLayoutVars>
          <dgm:chPref val="3"/>
        </dgm:presLayoutVars>
      </dgm:prSet>
      <dgm:spPr/>
    </dgm:pt>
    <dgm:pt modelId="{639AD223-C2B7-42E2-BB59-C4805BA08ED9}" type="pres">
      <dgm:prSet presAssocID="{44051BE8-19F1-4936-A1EF-5BF7F1B11D8C}" presName="hierChild3" presStyleCnt="0"/>
      <dgm:spPr/>
    </dgm:pt>
  </dgm:ptLst>
  <dgm:cxnLst>
    <dgm:cxn modelId="{BFD4FF14-2ED0-41DE-B024-D1CFB415E1D5}" type="presOf" srcId="{44051BE8-19F1-4936-A1EF-5BF7F1B11D8C}" destId="{DE619632-713E-4BB4-90D5-C38264A02DEB}" srcOrd="0" destOrd="0" presId="urn:microsoft.com/office/officeart/2009/layout/CirclePictureHierarchy"/>
    <dgm:cxn modelId="{8094E31B-EC58-4225-99FC-4DBB6729D029}" type="presOf" srcId="{7599E8E6-3847-4116-8609-E47B77A7A2C4}" destId="{AFB708EE-C5AC-4103-8611-359D7BB027F2}" srcOrd="0" destOrd="0" presId="urn:microsoft.com/office/officeart/2009/layout/CirclePictureHierarchy"/>
    <dgm:cxn modelId="{C9025D26-3F33-4E55-8CCE-0D13BACB3891}" type="presOf" srcId="{1A4BCAB8-ED11-46A0-86BA-5A7633E137F6}" destId="{D2DA773C-41DB-4289-ACDE-032813AE8257}" srcOrd="0" destOrd="0" presId="urn:microsoft.com/office/officeart/2009/layout/CirclePictureHierarchy"/>
    <dgm:cxn modelId="{70811330-6ED9-4C3A-9FD6-05720F83A844}" type="presOf" srcId="{23B1BD20-B5D9-43EE-8740-B0845A3BDF36}" destId="{83A26FF0-00DE-4676-8127-72B2963B3BE8}" srcOrd="0" destOrd="0" presId="urn:microsoft.com/office/officeart/2009/layout/CirclePictureHierarchy"/>
    <dgm:cxn modelId="{74960C37-9D49-4A4A-8C1A-B33581FFB960}" srcId="{9CBC8552-028C-4371-9D37-4359E5425145}" destId="{1BE9E361-48B8-4DCD-82B6-48C10658A660}" srcOrd="0" destOrd="0" parTransId="{10F44856-12D1-4F54-9CFF-918274D44513}" sibTransId="{7142FB7F-9ED2-4A86-9A12-562E638FD7DF}"/>
    <dgm:cxn modelId="{94A8373B-4A49-49DD-8768-2CAEAE0F4350}" srcId="{F225447E-506F-469E-9B59-BA374BD8FCE7}" destId="{D17EBC0D-56EC-4378-AA55-FD9845269C44}" srcOrd="0" destOrd="0" parTransId="{23B1BD20-B5D9-43EE-8740-B0845A3BDF36}" sibTransId="{03368CEF-454B-4B3B-87B8-41EB298A73A4}"/>
    <dgm:cxn modelId="{8B877F4A-A818-4B3C-BC79-AC269418137D}" srcId="{9CBC8552-028C-4371-9D37-4359E5425145}" destId="{7599E8E6-3847-4116-8609-E47B77A7A2C4}" srcOrd="1" destOrd="0" parTransId="{89DABB19-CE18-4DA5-8157-1A3244816985}" sibTransId="{004BA485-E83B-4BEE-8721-C78D64D60A91}"/>
    <dgm:cxn modelId="{E0967153-F461-406D-B48D-C287A104B2C2}" srcId="{1AACF311-DB7A-430C-A925-38429467863D}" destId="{9CBC8552-028C-4371-9D37-4359E5425145}" srcOrd="0" destOrd="0" parTransId="{6C9AD7DA-DEE3-47CD-BFDD-32ACCAFE6DC0}" sibTransId="{0C275362-147D-42DE-A554-7AE683DED5F7}"/>
    <dgm:cxn modelId="{59078160-D808-44D6-B85B-EB996C9FBC55}" type="presOf" srcId="{10F44856-12D1-4F54-9CFF-918274D44513}" destId="{CC21D28C-7FD2-4E6D-A710-BBC783CB567F}" srcOrd="0" destOrd="0" presId="urn:microsoft.com/office/officeart/2009/layout/CirclePictureHierarchy"/>
    <dgm:cxn modelId="{A69E4F62-93CE-41A0-928B-66161F95DF0C}" type="presOf" srcId="{200E4743-DA9A-41CA-8143-56AE957975D2}" destId="{256A846B-26A3-4225-AECE-393000111D48}" srcOrd="0" destOrd="0" presId="urn:microsoft.com/office/officeart/2009/layout/CirclePictureHierarchy"/>
    <dgm:cxn modelId="{22C30668-040F-4889-BCAA-A1A05E7241F7}" type="presOf" srcId="{95903105-3E72-439F-B3E4-6DE508929D0C}" destId="{77E44E63-F1AB-4710-B5BF-02B8D928BC97}" srcOrd="0" destOrd="0" presId="urn:microsoft.com/office/officeart/2009/layout/CirclePictureHierarchy"/>
    <dgm:cxn modelId="{86849D73-283C-4F8C-B9AA-F8BA1DA4FD08}" type="presOf" srcId="{1AACF311-DB7A-430C-A925-38429467863D}" destId="{9597F6DB-42EC-4F47-AA0B-274121EA5C89}" srcOrd="0" destOrd="0" presId="urn:microsoft.com/office/officeart/2009/layout/CirclePictureHierarchy"/>
    <dgm:cxn modelId="{B8CDBE7E-6300-413A-AD5D-EAB5E624CB2B}" srcId="{1BE9E361-48B8-4DCD-82B6-48C10658A660}" destId="{95903105-3E72-439F-B3E4-6DE508929D0C}" srcOrd="1" destOrd="0" parTransId="{25B60D34-1ACF-49D9-857C-C026096D8A33}" sibTransId="{FECD0E3B-4ED0-4089-B899-C39B9C79EF9A}"/>
    <dgm:cxn modelId="{DE27747F-CC54-496B-B129-2F58DA665CBC}" type="presOf" srcId="{1BE9E361-48B8-4DCD-82B6-48C10658A660}" destId="{4B72A0F0-F168-4106-89E3-D016EB452942}" srcOrd="0" destOrd="0" presId="urn:microsoft.com/office/officeart/2009/layout/CirclePictureHierarchy"/>
    <dgm:cxn modelId="{3A561782-71B3-41FD-BDC9-864EFDE678C3}" type="presOf" srcId="{D17EBC0D-56EC-4378-AA55-FD9845269C44}" destId="{0CDAC1C3-C2E6-42B4-A4BF-73F790994064}" srcOrd="0" destOrd="0" presId="urn:microsoft.com/office/officeart/2009/layout/CirclePictureHierarchy"/>
    <dgm:cxn modelId="{0057408B-1F25-4D6E-9CB0-BA515F510947}" type="presOf" srcId="{9CBC8552-028C-4371-9D37-4359E5425145}" destId="{0CA8DF01-12CC-4F2B-BAC6-391CC952A8D3}" srcOrd="0" destOrd="0" presId="urn:microsoft.com/office/officeart/2009/layout/CirclePictureHierarchy"/>
    <dgm:cxn modelId="{9DFCCA91-91EA-4141-9E58-10FD01F3FFFF}" srcId="{1BE9E361-48B8-4DCD-82B6-48C10658A660}" destId="{F225447E-506F-469E-9B59-BA374BD8FCE7}" srcOrd="0" destOrd="0" parTransId="{CEF6C138-2BD3-4072-96A5-5D85E24AAC32}" sibTransId="{83678312-634F-43A2-BF09-7E5A1E18F10F}"/>
    <dgm:cxn modelId="{EE632B97-9898-4C9E-B426-D80C2C1E1EEC}" srcId="{9CBC8552-028C-4371-9D37-4359E5425145}" destId="{44051BE8-19F1-4936-A1EF-5BF7F1B11D8C}" srcOrd="2" destOrd="0" parTransId="{1A4BCAB8-ED11-46A0-86BA-5A7633E137F6}" sibTransId="{C9BB851F-6280-4CE3-9971-1DA8F5D3F717}"/>
    <dgm:cxn modelId="{4EF7ADA7-850E-4E70-923D-497459F8057F}" type="presOf" srcId="{F225447E-506F-469E-9B59-BA374BD8FCE7}" destId="{7D23FDEC-D341-4351-AD20-5F56FCF5E227}" srcOrd="0" destOrd="0" presId="urn:microsoft.com/office/officeart/2009/layout/CirclePictureHierarchy"/>
    <dgm:cxn modelId="{3093D7AB-06CB-4ED2-8329-254B5A060FC8}" srcId="{7599E8E6-3847-4116-8609-E47B77A7A2C4}" destId="{DCFD4F1F-CB0E-43B3-84C0-787C179D8865}" srcOrd="0" destOrd="0" parTransId="{200E4743-DA9A-41CA-8143-56AE957975D2}" sibTransId="{238E6405-4FB8-4482-A7E4-B00E53F1E1AF}"/>
    <dgm:cxn modelId="{371EB9B3-B341-4300-AA5D-C967CA869E5B}" type="presOf" srcId="{89DABB19-CE18-4DA5-8157-1A3244816985}" destId="{20F718AA-22FE-41CA-B938-B43307C51E00}" srcOrd="0" destOrd="0" presId="urn:microsoft.com/office/officeart/2009/layout/CirclePictureHierarchy"/>
    <dgm:cxn modelId="{04230BB6-CD77-4EC1-B26B-BDE4D873D107}" type="presOf" srcId="{DCFD4F1F-CB0E-43B3-84C0-787C179D8865}" destId="{57D55817-A7FC-45A4-ADDC-D6770880C834}" srcOrd="0" destOrd="0" presId="urn:microsoft.com/office/officeart/2009/layout/CirclePictureHierarchy"/>
    <dgm:cxn modelId="{1FAB1ABF-DDE3-462A-BF27-AF12EB7931EF}" type="presOf" srcId="{CEF6C138-2BD3-4072-96A5-5D85E24AAC32}" destId="{8AB33C25-5BDE-4CEC-8658-A5AED4FFAECE}" srcOrd="0" destOrd="0" presId="urn:microsoft.com/office/officeart/2009/layout/CirclePictureHierarchy"/>
    <dgm:cxn modelId="{66DAE4EE-5A50-47AE-8D1B-AD8BE669E0CF}" type="presOf" srcId="{25B60D34-1ACF-49D9-857C-C026096D8A33}" destId="{5414163B-08AC-4ABD-BED9-337B16C06752}" srcOrd="0" destOrd="0" presId="urn:microsoft.com/office/officeart/2009/layout/CirclePictureHierarchy"/>
    <dgm:cxn modelId="{E6256B87-58EC-4968-A930-FAF03CBED3EA}" type="presParOf" srcId="{9597F6DB-42EC-4F47-AA0B-274121EA5C89}" destId="{47F1E3A4-717C-4500-B768-6145FFB45C4B}" srcOrd="0" destOrd="0" presId="urn:microsoft.com/office/officeart/2009/layout/CirclePictureHierarchy"/>
    <dgm:cxn modelId="{5CD205CE-7B07-49CD-B745-F3ED0B830C7E}" type="presParOf" srcId="{47F1E3A4-717C-4500-B768-6145FFB45C4B}" destId="{AC440E02-CB3F-4170-9095-0C9D5CF8854E}" srcOrd="0" destOrd="0" presId="urn:microsoft.com/office/officeart/2009/layout/CirclePictureHierarchy"/>
    <dgm:cxn modelId="{2A6CFBD6-4599-4C32-9E33-ED37DA40124A}" type="presParOf" srcId="{AC440E02-CB3F-4170-9095-0C9D5CF8854E}" destId="{45904B1A-242A-4DA2-96A1-936C20976237}" srcOrd="0" destOrd="0" presId="urn:microsoft.com/office/officeart/2009/layout/CirclePictureHierarchy"/>
    <dgm:cxn modelId="{CAD4DB52-57BF-486F-A885-B5C215F5A89C}" type="presParOf" srcId="{AC440E02-CB3F-4170-9095-0C9D5CF8854E}" destId="{0CA8DF01-12CC-4F2B-BAC6-391CC952A8D3}" srcOrd="1" destOrd="0" presId="urn:microsoft.com/office/officeart/2009/layout/CirclePictureHierarchy"/>
    <dgm:cxn modelId="{22F442D7-877F-4862-90F9-B8C8E47D26B5}" type="presParOf" srcId="{47F1E3A4-717C-4500-B768-6145FFB45C4B}" destId="{4BC08583-6B5B-40BF-AE50-9ACBE84DA880}" srcOrd="1" destOrd="0" presId="urn:microsoft.com/office/officeart/2009/layout/CirclePictureHierarchy"/>
    <dgm:cxn modelId="{BE377E27-420E-484B-9D6A-4970579799B1}" type="presParOf" srcId="{4BC08583-6B5B-40BF-AE50-9ACBE84DA880}" destId="{CC21D28C-7FD2-4E6D-A710-BBC783CB567F}" srcOrd="0" destOrd="0" presId="urn:microsoft.com/office/officeart/2009/layout/CirclePictureHierarchy"/>
    <dgm:cxn modelId="{2FD6970F-A128-499E-9DFE-52495A72B6B9}" type="presParOf" srcId="{4BC08583-6B5B-40BF-AE50-9ACBE84DA880}" destId="{231873B4-E421-4680-95F9-426F8C0BDDD9}" srcOrd="1" destOrd="0" presId="urn:microsoft.com/office/officeart/2009/layout/CirclePictureHierarchy"/>
    <dgm:cxn modelId="{3D8C86A6-4064-43A3-8A12-AD261555D4E4}" type="presParOf" srcId="{231873B4-E421-4680-95F9-426F8C0BDDD9}" destId="{95729F36-E29E-49DA-8736-E7CAD2798790}" srcOrd="0" destOrd="0" presId="urn:microsoft.com/office/officeart/2009/layout/CirclePictureHierarchy"/>
    <dgm:cxn modelId="{8DCD5429-552A-4F01-987D-D35EA30F4A71}" type="presParOf" srcId="{95729F36-E29E-49DA-8736-E7CAD2798790}" destId="{D6C24193-4F75-4B81-9701-4CD8D590D59D}" srcOrd="0" destOrd="0" presId="urn:microsoft.com/office/officeart/2009/layout/CirclePictureHierarchy"/>
    <dgm:cxn modelId="{54009CE8-2068-4AAC-853B-557C448A3B2D}" type="presParOf" srcId="{95729F36-E29E-49DA-8736-E7CAD2798790}" destId="{4B72A0F0-F168-4106-89E3-D016EB452942}" srcOrd="1" destOrd="0" presId="urn:microsoft.com/office/officeart/2009/layout/CirclePictureHierarchy"/>
    <dgm:cxn modelId="{BF2C8C8E-76D6-40C1-9321-82593C82D4CD}" type="presParOf" srcId="{231873B4-E421-4680-95F9-426F8C0BDDD9}" destId="{9E6D00D0-AFCD-42CD-9FB7-F4FADED752DE}" srcOrd="1" destOrd="0" presId="urn:microsoft.com/office/officeart/2009/layout/CirclePictureHierarchy"/>
    <dgm:cxn modelId="{FE438E8B-9F0E-45C9-8E34-17076077AB12}" type="presParOf" srcId="{9E6D00D0-AFCD-42CD-9FB7-F4FADED752DE}" destId="{8AB33C25-5BDE-4CEC-8658-A5AED4FFAECE}" srcOrd="0" destOrd="0" presId="urn:microsoft.com/office/officeart/2009/layout/CirclePictureHierarchy"/>
    <dgm:cxn modelId="{A3CEC82D-A932-4B56-AF88-D37365C56E3B}" type="presParOf" srcId="{9E6D00D0-AFCD-42CD-9FB7-F4FADED752DE}" destId="{5952A7C0-28CB-4BCC-B5C5-88E4EF291BF4}" srcOrd="1" destOrd="0" presId="urn:microsoft.com/office/officeart/2009/layout/CirclePictureHierarchy"/>
    <dgm:cxn modelId="{A66148C9-7515-42FD-BB48-B48263FF8E3F}" type="presParOf" srcId="{5952A7C0-28CB-4BCC-B5C5-88E4EF291BF4}" destId="{07E92FA9-669D-413C-BEAB-806CB2D24E53}" srcOrd="0" destOrd="0" presId="urn:microsoft.com/office/officeart/2009/layout/CirclePictureHierarchy"/>
    <dgm:cxn modelId="{FCD334E4-0740-4358-B943-F21808CE115E}" type="presParOf" srcId="{07E92FA9-669D-413C-BEAB-806CB2D24E53}" destId="{087DE8F0-AEE0-4D27-AA7B-A2B1FB574641}" srcOrd="0" destOrd="0" presId="urn:microsoft.com/office/officeart/2009/layout/CirclePictureHierarchy"/>
    <dgm:cxn modelId="{D50D6862-7701-4896-8D7D-ACD2D52FF14D}" type="presParOf" srcId="{07E92FA9-669D-413C-BEAB-806CB2D24E53}" destId="{7D23FDEC-D341-4351-AD20-5F56FCF5E227}" srcOrd="1" destOrd="0" presId="urn:microsoft.com/office/officeart/2009/layout/CirclePictureHierarchy"/>
    <dgm:cxn modelId="{9BF7B53A-03B9-4ECE-B8D0-299272EA7581}" type="presParOf" srcId="{5952A7C0-28CB-4BCC-B5C5-88E4EF291BF4}" destId="{7B80B75B-E3A6-4C38-9485-BFB79AC18A85}" srcOrd="1" destOrd="0" presId="urn:microsoft.com/office/officeart/2009/layout/CirclePictureHierarchy"/>
    <dgm:cxn modelId="{373F6639-06DF-43E2-B94E-25EDA906608F}" type="presParOf" srcId="{7B80B75B-E3A6-4C38-9485-BFB79AC18A85}" destId="{83A26FF0-00DE-4676-8127-72B2963B3BE8}" srcOrd="0" destOrd="0" presId="urn:microsoft.com/office/officeart/2009/layout/CirclePictureHierarchy"/>
    <dgm:cxn modelId="{60B758B9-021A-486E-9C36-4744A97D58BB}" type="presParOf" srcId="{7B80B75B-E3A6-4C38-9485-BFB79AC18A85}" destId="{3A52998B-0578-4B5F-8FC7-83333A05B237}" srcOrd="1" destOrd="0" presId="urn:microsoft.com/office/officeart/2009/layout/CirclePictureHierarchy"/>
    <dgm:cxn modelId="{D6C216DF-99DB-42CC-86FF-FC90B1C71A62}" type="presParOf" srcId="{3A52998B-0578-4B5F-8FC7-83333A05B237}" destId="{17B1740D-17AA-4522-9F2B-32A7836503C0}" srcOrd="0" destOrd="0" presId="urn:microsoft.com/office/officeart/2009/layout/CirclePictureHierarchy"/>
    <dgm:cxn modelId="{96D1977C-3EE3-46DA-9E75-24AE3DD15779}" type="presParOf" srcId="{17B1740D-17AA-4522-9F2B-32A7836503C0}" destId="{B9B49DE4-FAD9-4170-9CE7-44A0BBF899C4}" srcOrd="0" destOrd="0" presId="urn:microsoft.com/office/officeart/2009/layout/CirclePictureHierarchy"/>
    <dgm:cxn modelId="{D0D60564-E050-44D8-A6E1-D3E72BAECEB4}" type="presParOf" srcId="{17B1740D-17AA-4522-9F2B-32A7836503C0}" destId="{0CDAC1C3-C2E6-42B4-A4BF-73F790994064}" srcOrd="1" destOrd="0" presId="urn:microsoft.com/office/officeart/2009/layout/CirclePictureHierarchy"/>
    <dgm:cxn modelId="{C5B7AF13-9901-4132-8DDA-40DE528E9B41}" type="presParOf" srcId="{3A52998B-0578-4B5F-8FC7-83333A05B237}" destId="{9329D931-DDAE-4562-9F5F-B1923281CAA7}" srcOrd="1" destOrd="0" presId="urn:microsoft.com/office/officeart/2009/layout/CirclePictureHierarchy"/>
    <dgm:cxn modelId="{395DE1A0-743F-41BE-8E54-9BF9895D420C}" type="presParOf" srcId="{9E6D00D0-AFCD-42CD-9FB7-F4FADED752DE}" destId="{5414163B-08AC-4ABD-BED9-337B16C06752}" srcOrd="2" destOrd="0" presId="urn:microsoft.com/office/officeart/2009/layout/CirclePictureHierarchy"/>
    <dgm:cxn modelId="{57A74FDB-A55E-47BE-AC84-098AABAB7B49}" type="presParOf" srcId="{9E6D00D0-AFCD-42CD-9FB7-F4FADED752DE}" destId="{44F7DAD8-B497-4752-8F5D-58A33DD9A1EE}" srcOrd="3" destOrd="0" presId="urn:microsoft.com/office/officeart/2009/layout/CirclePictureHierarchy"/>
    <dgm:cxn modelId="{DA7C732A-3BE5-4EA8-9585-4A30AA88C537}" type="presParOf" srcId="{44F7DAD8-B497-4752-8F5D-58A33DD9A1EE}" destId="{D75C1D1E-30FF-4BB1-96D0-B1443A84D8D6}" srcOrd="0" destOrd="0" presId="urn:microsoft.com/office/officeart/2009/layout/CirclePictureHierarchy"/>
    <dgm:cxn modelId="{BE0AE9A6-BAB0-43B1-9DEC-C5016DBDBBD5}" type="presParOf" srcId="{D75C1D1E-30FF-4BB1-96D0-B1443A84D8D6}" destId="{88050831-A4EE-4C5A-B787-940C17500E96}" srcOrd="0" destOrd="0" presId="urn:microsoft.com/office/officeart/2009/layout/CirclePictureHierarchy"/>
    <dgm:cxn modelId="{4A798198-7D85-4674-9941-C8CDFC929090}" type="presParOf" srcId="{D75C1D1E-30FF-4BB1-96D0-B1443A84D8D6}" destId="{77E44E63-F1AB-4710-B5BF-02B8D928BC97}" srcOrd="1" destOrd="0" presId="urn:microsoft.com/office/officeart/2009/layout/CirclePictureHierarchy"/>
    <dgm:cxn modelId="{26F0CAEE-4C64-4DFB-BAC2-FA6C46C23503}" type="presParOf" srcId="{44F7DAD8-B497-4752-8F5D-58A33DD9A1EE}" destId="{81D1048B-223B-410C-90B8-1782A91045E2}" srcOrd="1" destOrd="0" presId="urn:microsoft.com/office/officeart/2009/layout/CirclePictureHierarchy"/>
    <dgm:cxn modelId="{E29BF805-B728-41B9-B009-E52400F5DBE4}" type="presParOf" srcId="{4BC08583-6B5B-40BF-AE50-9ACBE84DA880}" destId="{20F718AA-22FE-41CA-B938-B43307C51E00}" srcOrd="2" destOrd="0" presId="urn:microsoft.com/office/officeart/2009/layout/CirclePictureHierarchy"/>
    <dgm:cxn modelId="{55E9021D-F36B-4BD6-A8D9-3A1EFC8123F5}" type="presParOf" srcId="{4BC08583-6B5B-40BF-AE50-9ACBE84DA880}" destId="{0BA1C1E1-AFC8-4E29-8F25-01FD9F38F531}" srcOrd="3" destOrd="0" presId="urn:microsoft.com/office/officeart/2009/layout/CirclePictureHierarchy"/>
    <dgm:cxn modelId="{EB34DC29-E30E-42B1-BA1D-69E7CB750C53}" type="presParOf" srcId="{0BA1C1E1-AFC8-4E29-8F25-01FD9F38F531}" destId="{CD6176FC-BDD9-48E4-80BC-765627C34F5F}" srcOrd="0" destOrd="0" presId="urn:microsoft.com/office/officeart/2009/layout/CirclePictureHierarchy"/>
    <dgm:cxn modelId="{4FC93B4C-7C7A-42DB-A166-8143A1CF77F4}" type="presParOf" srcId="{CD6176FC-BDD9-48E4-80BC-765627C34F5F}" destId="{64A8D632-C96A-45E4-981E-D9FE09F7F4B6}" srcOrd="0" destOrd="0" presId="urn:microsoft.com/office/officeart/2009/layout/CirclePictureHierarchy"/>
    <dgm:cxn modelId="{09644026-59CB-4417-905F-C294DB7BDD56}" type="presParOf" srcId="{CD6176FC-BDD9-48E4-80BC-765627C34F5F}" destId="{AFB708EE-C5AC-4103-8611-359D7BB027F2}" srcOrd="1" destOrd="0" presId="urn:microsoft.com/office/officeart/2009/layout/CirclePictureHierarchy"/>
    <dgm:cxn modelId="{E8B07D44-053D-41DC-B26D-A6417254F19F}" type="presParOf" srcId="{0BA1C1E1-AFC8-4E29-8F25-01FD9F38F531}" destId="{0BDD847F-F93B-41BB-9DC4-CDCA4D75485C}" srcOrd="1" destOrd="0" presId="urn:microsoft.com/office/officeart/2009/layout/CirclePictureHierarchy"/>
    <dgm:cxn modelId="{B8FC2BC0-F97E-47B8-A2A3-93ED156B7969}" type="presParOf" srcId="{0BDD847F-F93B-41BB-9DC4-CDCA4D75485C}" destId="{256A846B-26A3-4225-AECE-393000111D48}" srcOrd="0" destOrd="0" presId="urn:microsoft.com/office/officeart/2009/layout/CirclePictureHierarchy"/>
    <dgm:cxn modelId="{906D6D88-0C52-44B3-8C89-AE7D8331795E}" type="presParOf" srcId="{0BDD847F-F93B-41BB-9DC4-CDCA4D75485C}" destId="{62EEF068-0CFA-431B-A6ED-C79FC1F9469E}" srcOrd="1" destOrd="0" presId="urn:microsoft.com/office/officeart/2009/layout/CirclePictureHierarchy"/>
    <dgm:cxn modelId="{9F5BC7EE-5FF6-421B-BF3A-FBDAA129A592}" type="presParOf" srcId="{62EEF068-0CFA-431B-A6ED-C79FC1F9469E}" destId="{409FAF60-233A-4BAD-8ACC-9CB1CE966333}" srcOrd="0" destOrd="0" presId="urn:microsoft.com/office/officeart/2009/layout/CirclePictureHierarchy"/>
    <dgm:cxn modelId="{7112C371-D739-495B-9576-398B42A80312}" type="presParOf" srcId="{409FAF60-233A-4BAD-8ACC-9CB1CE966333}" destId="{89F0D240-FE7D-4A6F-9B6F-73E439B3FDE4}" srcOrd="0" destOrd="0" presId="urn:microsoft.com/office/officeart/2009/layout/CirclePictureHierarchy"/>
    <dgm:cxn modelId="{DE77E830-B497-4DD2-9E71-B71A7F88293A}" type="presParOf" srcId="{409FAF60-233A-4BAD-8ACC-9CB1CE966333}" destId="{57D55817-A7FC-45A4-ADDC-D6770880C834}" srcOrd="1" destOrd="0" presId="urn:microsoft.com/office/officeart/2009/layout/CirclePictureHierarchy"/>
    <dgm:cxn modelId="{95D94197-50C2-4DD5-ABBD-C2CAD4804ED5}" type="presParOf" srcId="{62EEF068-0CFA-431B-A6ED-C79FC1F9469E}" destId="{5AF41057-6EFA-4479-9FAD-DF212B7D4744}" srcOrd="1" destOrd="0" presId="urn:microsoft.com/office/officeart/2009/layout/CirclePictureHierarchy"/>
    <dgm:cxn modelId="{F7A412D5-11AC-4063-8D8A-174DACC3CE96}" type="presParOf" srcId="{4BC08583-6B5B-40BF-AE50-9ACBE84DA880}" destId="{D2DA773C-41DB-4289-ACDE-032813AE8257}" srcOrd="4" destOrd="0" presId="urn:microsoft.com/office/officeart/2009/layout/CirclePictureHierarchy"/>
    <dgm:cxn modelId="{C126037D-2F00-4B05-A2B8-F7B1C6C6AC36}" type="presParOf" srcId="{4BC08583-6B5B-40BF-AE50-9ACBE84DA880}" destId="{4FD4F005-EFAB-4AE2-9FD3-FEC28DB2C4CF}" srcOrd="5" destOrd="0" presId="urn:microsoft.com/office/officeart/2009/layout/CirclePictureHierarchy"/>
    <dgm:cxn modelId="{6EE859BB-C081-4436-B691-D91D591060D6}" type="presParOf" srcId="{4FD4F005-EFAB-4AE2-9FD3-FEC28DB2C4CF}" destId="{808EDBDB-6BAC-41C2-8D61-6FEF383F6B9C}" srcOrd="0" destOrd="0" presId="urn:microsoft.com/office/officeart/2009/layout/CirclePictureHierarchy"/>
    <dgm:cxn modelId="{FA93F310-7EF6-46C3-A908-F74E9A09EFCC}" type="presParOf" srcId="{808EDBDB-6BAC-41C2-8D61-6FEF383F6B9C}" destId="{DD40BAC7-9895-450E-9191-CE4D574ED572}" srcOrd="0" destOrd="0" presId="urn:microsoft.com/office/officeart/2009/layout/CirclePictureHierarchy"/>
    <dgm:cxn modelId="{2B737579-5027-4F7B-B9EA-0643A183C4AF}" type="presParOf" srcId="{808EDBDB-6BAC-41C2-8D61-6FEF383F6B9C}" destId="{DE619632-713E-4BB4-90D5-C38264A02DEB}" srcOrd="1" destOrd="0" presId="urn:microsoft.com/office/officeart/2009/layout/CirclePictureHierarchy"/>
    <dgm:cxn modelId="{F45C4C7F-4BEA-4F94-8E87-50B02BB235F3}" type="presParOf" srcId="{4FD4F005-EFAB-4AE2-9FD3-FEC28DB2C4CF}" destId="{639AD223-C2B7-42E2-BB59-C4805BA08ED9}" srcOrd="1" destOrd="0" presId="urn:microsoft.com/office/officeart/2009/layout/CirclePicture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A773C-41DB-4289-ACDE-032813AE8257}">
      <dsp:nvSpPr>
        <dsp:cNvPr id="0" name=""/>
        <dsp:cNvSpPr/>
      </dsp:nvSpPr>
      <dsp:spPr>
        <a:xfrm>
          <a:off x="2319044" y="442772"/>
          <a:ext cx="1241915" cy="124091"/>
        </a:xfrm>
        <a:custGeom>
          <a:avLst/>
          <a:gdLst/>
          <a:ahLst/>
          <a:cxnLst/>
          <a:rect l="0" t="0" r="0" b="0"/>
          <a:pathLst>
            <a:path>
              <a:moveTo>
                <a:pt x="0" y="0"/>
              </a:moveTo>
              <a:lnTo>
                <a:pt x="0" y="62537"/>
              </a:lnTo>
              <a:lnTo>
                <a:pt x="1241915" y="62537"/>
              </a:lnTo>
              <a:lnTo>
                <a:pt x="1241915"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6A846B-26A3-4225-AECE-393000111D48}">
      <dsp:nvSpPr>
        <dsp:cNvPr id="0" name=""/>
        <dsp:cNvSpPr/>
      </dsp:nvSpPr>
      <dsp:spPr>
        <a:xfrm>
          <a:off x="2274861" y="968875"/>
          <a:ext cx="91440" cy="124091"/>
        </a:xfrm>
        <a:custGeom>
          <a:avLst/>
          <a:gdLst/>
          <a:ahLst/>
          <a:cxnLst/>
          <a:rect l="0" t="0" r="0" b="0"/>
          <a:pathLst>
            <a:path>
              <a:moveTo>
                <a:pt x="45720" y="0"/>
              </a:moveTo>
              <a:lnTo>
                <a:pt x="45720" y="62537"/>
              </a:lnTo>
              <a:lnTo>
                <a:pt x="49925" y="62537"/>
              </a:lnTo>
              <a:lnTo>
                <a:pt x="49925"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F718AA-22FE-41CA-B938-B43307C51E00}">
      <dsp:nvSpPr>
        <dsp:cNvPr id="0" name=""/>
        <dsp:cNvSpPr/>
      </dsp:nvSpPr>
      <dsp:spPr>
        <a:xfrm>
          <a:off x="2273324" y="442772"/>
          <a:ext cx="91440" cy="132162"/>
        </a:xfrm>
        <a:custGeom>
          <a:avLst/>
          <a:gdLst/>
          <a:ahLst/>
          <a:cxnLst/>
          <a:rect l="0" t="0" r="0" b="0"/>
          <a:pathLst>
            <a:path>
              <a:moveTo>
                <a:pt x="45720" y="0"/>
              </a:moveTo>
              <a:lnTo>
                <a:pt x="45720" y="70609"/>
              </a:lnTo>
              <a:lnTo>
                <a:pt x="47256" y="70609"/>
              </a:lnTo>
              <a:lnTo>
                <a:pt x="47256" y="1321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4163B-08AC-4ABD-BED9-337B16C06752}">
      <dsp:nvSpPr>
        <dsp:cNvPr id="0" name=""/>
        <dsp:cNvSpPr/>
      </dsp:nvSpPr>
      <dsp:spPr>
        <a:xfrm>
          <a:off x="988081" y="960803"/>
          <a:ext cx="377976" cy="124091"/>
        </a:xfrm>
        <a:custGeom>
          <a:avLst/>
          <a:gdLst/>
          <a:ahLst/>
          <a:cxnLst/>
          <a:rect l="0" t="0" r="0" b="0"/>
          <a:pathLst>
            <a:path>
              <a:moveTo>
                <a:pt x="0" y="0"/>
              </a:moveTo>
              <a:lnTo>
                <a:pt x="0" y="62537"/>
              </a:lnTo>
              <a:lnTo>
                <a:pt x="377976" y="62537"/>
              </a:lnTo>
              <a:lnTo>
                <a:pt x="377976"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A26FF0-00DE-4676-8127-72B2963B3BE8}">
      <dsp:nvSpPr>
        <dsp:cNvPr id="0" name=""/>
        <dsp:cNvSpPr/>
      </dsp:nvSpPr>
      <dsp:spPr>
        <a:xfrm>
          <a:off x="333858" y="1478834"/>
          <a:ext cx="91440" cy="124091"/>
        </a:xfrm>
        <a:custGeom>
          <a:avLst/>
          <a:gdLst/>
          <a:ahLst/>
          <a:cxnLst/>
          <a:rect l="0" t="0" r="0" b="0"/>
          <a:pathLst>
            <a:path>
              <a:moveTo>
                <a:pt x="45720" y="0"/>
              </a:moveTo>
              <a:lnTo>
                <a:pt x="45720" y="62537"/>
              </a:lnTo>
              <a:lnTo>
                <a:pt x="49611" y="62537"/>
              </a:lnTo>
              <a:lnTo>
                <a:pt x="49611"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33C25-5BDE-4CEC-8658-A5AED4FFAECE}">
      <dsp:nvSpPr>
        <dsp:cNvPr id="0" name=""/>
        <dsp:cNvSpPr/>
      </dsp:nvSpPr>
      <dsp:spPr>
        <a:xfrm>
          <a:off x="379578" y="960803"/>
          <a:ext cx="608503" cy="124091"/>
        </a:xfrm>
        <a:custGeom>
          <a:avLst/>
          <a:gdLst/>
          <a:ahLst/>
          <a:cxnLst/>
          <a:rect l="0" t="0" r="0" b="0"/>
          <a:pathLst>
            <a:path>
              <a:moveTo>
                <a:pt x="608503" y="0"/>
              </a:moveTo>
              <a:lnTo>
                <a:pt x="608503" y="62537"/>
              </a:lnTo>
              <a:lnTo>
                <a:pt x="0" y="62537"/>
              </a:lnTo>
              <a:lnTo>
                <a:pt x="0" y="1240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21D28C-7FD2-4E6D-A710-BBC783CB567F}">
      <dsp:nvSpPr>
        <dsp:cNvPr id="0" name=""/>
        <dsp:cNvSpPr/>
      </dsp:nvSpPr>
      <dsp:spPr>
        <a:xfrm>
          <a:off x="988081" y="442772"/>
          <a:ext cx="1330962" cy="124091"/>
        </a:xfrm>
        <a:custGeom>
          <a:avLst/>
          <a:gdLst/>
          <a:ahLst/>
          <a:cxnLst/>
          <a:rect l="0" t="0" r="0" b="0"/>
          <a:pathLst>
            <a:path>
              <a:moveTo>
                <a:pt x="1330962" y="0"/>
              </a:moveTo>
              <a:lnTo>
                <a:pt x="1330962" y="62537"/>
              </a:lnTo>
              <a:lnTo>
                <a:pt x="0" y="62537"/>
              </a:lnTo>
              <a:lnTo>
                <a:pt x="0" y="1240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904B1A-242A-4DA2-96A1-936C20976237}">
      <dsp:nvSpPr>
        <dsp:cNvPr id="0" name=""/>
        <dsp:cNvSpPr/>
      </dsp:nvSpPr>
      <dsp:spPr>
        <a:xfrm>
          <a:off x="2122074" y="48832"/>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8DF01-12CC-4F2B-BAC6-391CC952A8D3}">
      <dsp:nvSpPr>
        <dsp:cNvPr id="0" name=""/>
        <dsp:cNvSpPr/>
      </dsp:nvSpPr>
      <dsp:spPr>
        <a:xfrm>
          <a:off x="2516014" y="47847"/>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a:t>
          </a:r>
        </a:p>
      </dsp:txBody>
      <dsp:txXfrm>
        <a:off x="2516014" y="47847"/>
        <a:ext cx="590909" cy="393939"/>
      </dsp:txXfrm>
    </dsp:sp>
    <dsp:sp modelId="{D6C24193-4F75-4B81-9701-4CD8D590D59D}">
      <dsp:nvSpPr>
        <dsp:cNvPr id="0" name=""/>
        <dsp:cNvSpPr/>
      </dsp:nvSpPr>
      <dsp:spPr>
        <a:xfrm>
          <a:off x="791111"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2A0F0-F168-4106-89E3-D016EB452942}">
      <dsp:nvSpPr>
        <dsp:cNvPr id="0" name=""/>
        <dsp:cNvSpPr/>
      </dsp:nvSpPr>
      <dsp:spPr>
        <a:xfrm>
          <a:off x="1185043" y="565878"/>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a:t>
          </a:r>
        </a:p>
      </dsp:txBody>
      <dsp:txXfrm>
        <a:off x="1185043" y="565878"/>
        <a:ext cx="590909" cy="393939"/>
      </dsp:txXfrm>
    </dsp:sp>
    <dsp:sp modelId="{087DE8F0-AEE0-4D27-AA7B-A2B1FB574641}">
      <dsp:nvSpPr>
        <dsp:cNvPr id="0" name=""/>
        <dsp:cNvSpPr/>
      </dsp:nvSpPr>
      <dsp:spPr>
        <a:xfrm>
          <a:off x="18260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3FDEC-D341-4351-AD20-5F56FCF5E227}">
      <dsp:nvSpPr>
        <dsp:cNvPr id="0" name=""/>
        <dsp:cNvSpPr/>
      </dsp:nvSpPr>
      <dsp:spPr>
        <a:xfrm>
          <a:off x="576540" y="1083909"/>
          <a:ext cx="590909"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a:t>
          </a:r>
        </a:p>
      </dsp:txBody>
      <dsp:txXfrm>
        <a:off x="576540" y="1083909"/>
        <a:ext cx="590909" cy="393939"/>
      </dsp:txXfrm>
    </dsp:sp>
    <dsp:sp modelId="{B9B49DE4-FAD9-4170-9CE7-44A0BBF899C4}">
      <dsp:nvSpPr>
        <dsp:cNvPr id="0" name=""/>
        <dsp:cNvSpPr/>
      </dsp:nvSpPr>
      <dsp:spPr>
        <a:xfrm>
          <a:off x="186499" y="160292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AC1C3-C2E6-42B4-A4BF-73F790994064}">
      <dsp:nvSpPr>
        <dsp:cNvPr id="0" name=""/>
        <dsp:cNvSpPr/>
      </dsp:nvSpPr>
      <dsp:spPr>
        <a:xfrm>
          <a:off x="660842" y="1601940"/>
          <a:ext cx="73678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ethnicity, profession</a:t>
          </a:r>
        </a:p>
      </dsp:txBody>
      <dsp:txXfrm>
        <a:off x="660842" y="1601940"/>
        <a:ext cx="736781" cy="393939"/>
      </dsp:txXfrm>
    </dsp:sp>
    <dsp:sp modelId="{88050831-A4EE-4C5A-B787-940C17500E96}">
      <dsp:nvSpPr>
        <dsp:cNvPr id="0" name=""/>
        <dsp:cNvSpPr/>
      </dsp:nvSpPr>
      <dsp:spPr>
        <a:xfrm>
          <a:off x="1169088" y="1084894"/>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44E63-F1AB-4710-B5BF-02B8D928BC97}">
      <dsp:nvSpPr>
        <dsp:cNvPr id="0" name=""/>
        <dsp:cNvSpPr/>
      </dsp:nvSpPr>
      <dsp:spPr>
        <a:xfrm>
          <a:off x="1526202" y="1083909"/>
          <a:ext cx="858255"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gender, profession</a:t>
          </a:r>
        </a:p>
      </dsp:txBody>
      <dsp:txXfrm>
        <a:off x="1526202" y="1083909"/>
        <a:ext cx="858255" cy="393939"/>
      </dsp:txXfrm>
    </dsp:sp>
    <dsp:sp modelId="{64A8D632-C96A-45E4-981E-D9FE09F7F4B6}">
      <dsp:nvSpPr>
        <dsp:cNvPr id="0" name=""/>
        <dsp:cNvSpPr/>
      </dsp:nvSpPr>
      <dsp:spPr>
        <a:xfrm>
          <a:off x="2123611" y="574935"/>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708EE-C5AC-4103-8611-359D7BB027F2}">
      <dsp:nvSpPr>
        <dsp:cNvPr id="0" name=""/>
        <dsp:cNvSpPr/>
      </dsp:nvSpPr>
      <dsp:spPr>
        <a:xfrm>
          <a:off x="2530007" y="565878"/>
          <a:ext cx="808151"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a:t>
          </a:r>
        </a:p>
      </dsp:txBody>
      <dsp:txXfrm>
        <a:off x="2530007" y="565878"/>
        <a:ext cx="808151" cy="393939"/>
      </dsp:txXfrm>
    </dsp:sp>
    <dsp:sp modelId="{89F0D240-FE7D-4A6F-9B6F-73E439B3FDE4}">
      <dsp:nvSpPr>
        <dsp:cNvPr id="0" name=""/>
        <dsp:cNvSpPr/>
      </dsp:nvSpPr>
      <dsp:spPr>
        <a:xfrm>
          <a:off x="2127817" y="1092966"/>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D55817-A7FC-45A4-ADDC-D6770880C834}">
      <dsp:nvSpPr>
        <dsp:cNvPr id="0" name=""/>
        <dsp:cNvSpPr/>
      </dsp:nvSpPr>
      <dsp:spPr>
        <a:xfrm>
          <a:off x="2591055" y="1083909"/>
          <a:ext cx="726753"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Garamond" panose="02020404030301010803" pitchFamily="18" charset="0"/>
            </a:rPr>
            <a:t>ethnicity, profession</a:t>
          </a:r>
        </a:p>
      </dsp:txBody>
      <dsp:txXfrm>
        <a:off x="2591055" y="1083909"/>
        <a:ext cx="726753" cy="393939"/>
      </dsp:txXfrm>
    </dsp:sp>
    <dsp:sp modelId="{DD40BAC7-9895-450E-9191-CE4D574ED572}">
      <dsp:nvSpPr>
        <dsp:cNvPr id="0" name=""/>
        <dsp:cNvSpPr/>
      </dsp:nvSpPr>
      <dsp:spPr>
        <a:xfrm>
          <a:off x="3363989" y="566863"/>
          <a:ext cx="393939" cy="3939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19632-713E-4BB4-90D5-C38264A02DEB}">
      <dsp:nvSpPr>
        <dsp:cNvPr id="0" name=""/>
        <dsp:cNvSpPr/>
      </dsp:nvSpPr>
      <dsp:spPr>
        <a:xfrm>
          <a:off x="3773203" y="589227"/>
          <a:ext cx="768980" cy="39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Garamond" panose="02020404030301010803" pitchFamily="18" charset="0"/>
            </a:rPr>
            <a:t>profession</a:t>
          </a:r>
        </a:p>
      </dsp:txBody>
      <dsp:txXfrm>
        <a:off x="3773203" y="589227"/>
        <a:ext cx="768980" cy="39393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10D5-5AFD-3948-9DE4-A30F60251501}" type="datetimeFigureOut">
              <a:rPr lang="en-US" smtClean="0"/>
              <a:pPr/>
              <a:t>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38A8-1190-BB46-95A0-C10FA98B630E}" type="slidenum">
              <a:rPr lang="en-US" smtClean="0"/>
              <a:pPr/>
              <a:t>‹#›</a:t>
            </a:fld>
            <a:endParaRPr lang="en-US"/>
          </a:p>
        </p:txBody>
      </p:sp>
    </p:spTree>
    <p:extLst>
      <p:ext uri="{BB962C8B-B14F-4D97-AF65-F5344CB8AC3E}">
        <p14:creationId xmlns:p14="http://schemas.microsoft.com/office/powerpoint/2010/main" val="3810566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312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95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376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12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5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567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27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9585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276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102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800" dirty="0">
                <a:ea typeface="Arial" charset="0"/>
                <a:cs typeface="Arial" charset="0"/>
              </a:rPr>
              <a:t>An exemplified sentence for </a:t>
            </a:r>
            <a:r>
              <a:rPr lang="en-US" sz="800" i="1" dirty="0">
                <a:ea typeface="Arial" charset="0"/>
                <a:cs typeface="Arial" charset="0"/>
              </a:rPr>
              <a:t>vote</a:t>
            </a:r>
            <a:r>
              <a:rPr lang="en-US" sz="800" dirty="0">
                <a:ea typeface="Arial" charset="0"/>
                <a:cs typeface="Arial" charset="0"/>
              </a:rPr>
              <a:t> and </a:t>
            </a:r>
            <a:r>
              <a:rPr lang="en-US" sz="800" i="1" dirty="0">
                <a:ea typeface="Arial" charset="0"/>
                <a:cs typeface="Arial" charset="0"/>
              </a:rPr>
              <a:t>rank</a:t>
            </a:r>
            <a:r>
              <a:rPr lang="en-US" sz="800" dirty="0">
                <a:ea typeface="Arial" charset="0"/>
                <a:cs typeface="Arial" charset="0"/>
              </a:rPr>
              <a:t> </a:t>
            </a:r>
            <a:r>
              <a:rPr lang="en-US" sz="800" i="1" dirty="0">
                <a:ea typeface="Arial" charset="0"/>
                <a:cs typeface="Arial" charset="0"/>
              </a:rPr>
              <a:t>Lus</a:t>
            </a:r>
            <a:r>
              <a:rPr lang="en-US" sz="800" dirty="0">
                <a:ea typeface="Arial" charset="0"/>
                <a:cs typeface="Arial" charset="0"/>
              </a:rPr>
              <a:t> with color-coded frame annotations below.  Labels below each sentence are frame specific frame </a:t>
            </a:r>
          </a:p>
          <a:p>
            <a:pPr algn="just"/>
            <a:r>
              <a:rPr lang="en-US" sz="800" dirty="0">
                <a:ea typeface="Arial" charset="0"/>
                <a:cs typeface="Arial" charset="0"/>
              </a:rPr>
              <a:t>elements (</a:t>
            </a:r>
            <a:r>
              <a:rPr lang="en-US" sz="800" i="1" dirty="0">
                <a:ea typeface="Arial" charset="0"/>
                <a:cs typeface="Arial" charset="0"/>
              </a:rPr>
              <a:t>FEs</a:t>
            </a:r>
            <a:r>
              <a:rPr lang="en-US" sz="800" dirty="0">
                <a:ea typeface="Arial" charset="0"/>
                <a:cs typeface="Arial" charset="0"/>
              </a:rPr>
              <a:t>).</a:t>
            </a:r>
          </a:p>
          <a:p>
            <a:endParaRPr lang="en-US" dirty="0"/>
          </a:p>
        </p:txBody>
      </p:sp>
    </p:spTree>
    <p:extLst>
      <p:ext uri="{BB962C8B-B14F-4D97-AF65-F5344CB8AC3E}">
        <p14:creationId xmlns:p14="http://schemas.microsoft.com/office/powerpoint/2010/main" val="42426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44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0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6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5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99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defTabSz="685971">
              <a:defRPr/>
            </a:pPr>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35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just"/>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400" dirty="0">
              <a:latin typeface="Times New Roman" pitchFamily="18" charset="0"/>
              <a:cs typeface="Times New Roman" pitchFamily="18" charset="0"/>
            </a:endParaRPr>
          </a:p>
        </p:txBody>
      </p:sp>
      <p:sp>
        <p:nvSpPr>
          <p:cNvPr id="5" name="Slide Number Placeholder 4"/>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40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147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57926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3624693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5</a:t>
            </a:fld>
            <a:endParaRPr lang="en-US"/>
          </a:p>
        </p:txBody>
      </p:sp>
    </p:spTree>
    <p:extLst>
      <p:ext uri="{BB962C8B-B14F-4D97-AF65-F5344CB8AC3E}">
        <p14:creationId xmlns:p14="http://schemas.microsoft.com/office/powerpoint/2010/main" val="303070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context.</a:t>
            </a:r>
          </a:p>
          <a:p>
            <a:r>
              <a:rPr lang="en-US" dirty="0"/>
              <a:t>In each exceptional fact, among all the entities, in the context, the entity of interest is one of the few, or even the only one that bears</a:t>
            </a:r>
            <a:r>
              <a:rPr lang="en-US" baseline="0" dirty="0"/>
              <a:t> a particular value combination on the qualifying attributes.</a:t>
            </a:r>
          </a:p>
          <a:p>
            <a:r>
              <a:rPr lang="en-US" baseline="0" dirty="0"/>
              <a:t>In the example of Denzel Washington, we can paraphrase the facts as: Among all the best actors winners, Denzel Washington is one of the only two person whose ethnicity is African American.</a:t>
            </a:r>
            <a:endParaRPr lang="en-US" dirty="0"/>
          </a:p>
        </p:txBody>
      </p:sp>
    </p:spTree>
    <p:extLst>
      <p:ext uri="{BB962C8B-B14F-4D97-AF65-F5344CB8AC3E}">
        <p14:creationId xmlns:p14="http://schemas.microsoft.com/office/powerpoint/2010/main" val="2156870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16170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a:t>
            </a:r>
            <a:r>
              <a:rPr lang="en-US" baseline="0" dirty="0"/>
              <a:t> see such statements all over the news articles, discovery of exceptional facts is useful to various important applications.</a:t>
            </a:r>
          </a:p>
          <a:p>
            <a:r>
              <a:rPr lang="en-US" baseline="0" dirty="0"/>
              <a:t>For example, journalists are interested in monitoring and discovering attention-seizing factual statements like Denzel Washington’s Example.</a:t>
            </a:r>
          </a:p>
          <a:p>
            <a:r>
              <a:rPr lang="en-US" baseline="0" dirty="0"/>
              <a:t>In fact-checking, fact-checkers can compare the statements made by humans with automatically discovered facts. For example, on snopes.com, there is a fact-check about whether Hillary Clinton is the first female presidential nominee or not.</a:t>
            </a:r>
          </a:p>
          <a:p>
            <a:r>
              <a:rPr lang="en-US" baseline="0" dirty="0"/>
              <a:t>Exceptional facts can help promote friends, news and product in various recommend systems. For example, search engine can promote their search results by showing exceptional facts. If you search Willis Tower on Google, you may see the “did you know” sections which tells one of its exceptional facts.</a:t>
            </a:r>
          </a:p>
          <a:p>
            <a:r>
              <a:rPr lang="en-US" baseline="0" dirty="0"/>
              <a:t>When the discovered facts are inconsistent with known truth or apparent common sense, it reveals incomplete data or data errors. Such insights aid knowledge base cleaning and completion.</a:t>
            </a:r>
            <a:endParaRPr lang="en-US" dirty="0"/>
          </a:p>
        </p:txBody>
      </p:sp>
    </p:spTree>
    <p:extLst>
      <p:ext uri="{BB962C8B-B14F-4D97-AF65-F5344CB8AC3E}">
        <p14:creationId xmlns:p14="http://schemas.microsoft.com/office/powerpoint/2010/main" val="197653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967094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a:t>
            </a:r>
            <a:r>
              <a:rPr lang="en-US" baseline="0" dirty="0"/>
              <a:t> I will show our formal definition of attributes, subspaces, contexts, and the exceptional fact discovery problem.</a:t>
            </a:r>
          </a:p>
          <a:p>
            <a:r>
              <a:rPr lang="en-US" baseline="0" dirty="0"/>
              <a:t>The attributes of an entity are the entity’s incoming/outgoing edge labels and the attribute values are the entity’s direct neighbors</a:t>
            </a:r>
          </a:p>
          <a:p>
            <a:r>
              <a:rPr lang="en-US" baseline="0" dirty="0"/>
              <a:t>For example, entity S1 has two attributes: score-by, play-for. The values of the two attributes are G1, BRA, respectively.</a:t>
            </a:r>
          </a:p>
          <a:p>
            <a:pPr marL="0" marR="0" lvl="0" indent="0" algn="l" defTabSz="686047" rtl="0" eaLnBrk="1" fontAlgn="auto" latinLnBrk="0" hangingPunct="1">
              <a:lnSpc>
                <a:spcPct val="90000"/>
              </a:lnSpc>
              <a:spcBef>
                <a:spcPts val="0"/>
              </a:spcBef>
              <a:spcAft>
                <a:spcPts val="250"/>
              </a:spcAft>
              <a:buClrTx/>
              <a:buSzTx/>
              <a:buFontTx/>
              <a:buNone/>
              <a:tabLst/>
              <a:defRPr/>
            </a:pPr>
            <a:endParaRPr lang="en-US" baseline="0" dirty="0"/>
          </a:p>
          <a:p>
            <a:pPr marL="0" marR="0" lvl="0" indent="0" algn="l" defTabSz="686047" rtl="0" eaLnBrk="1" fontAlgn="auto" latinLnBrk="0" hangingPunct="1">
              <a:lnSpc>
                <a:spcPct val="90000"/>
              </a:lnSpc>
              <a:spcBef>
                <a:spcPts val="0"/>
              </a:spcBef>
              <a:spcAft>
                <a:spcPts val="250"/>
              </a:spcAft>
              <a:buClrTx/>
              <a:buSzTx/>
              <a:buFontTx/>
              <a:buNone/>
              <a:tabLst/>
              <a:defRPr/>
            </a:pPr>
            <a:r>
              <a:rPr lang="en-US" baseline="0" dirty="0"/>
              <a:t>A subspace is a subset of attributes.</a:t>
            </a:r>
          </a:p>
          <a:p>
            <a:endParaRPr lang="en-US" baseline="0" dirty="0"/>
          </a:p>
          <a:p>
            <a:endParaRPr lang="en-US" dirty="0"/>
          </a:p>
        </p:txBody>
      </p:sp>
    </p:spTree>
    <p:extLst>
      <p:ext uri="{BB962C8B-B14F-4D97-AF65-F5344CB8AC3E}">
        <p14:creationId xmlns:p14="http://schemas.microsoft.com/office/powerpoint/2010/main" val="1256690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349090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321299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872924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context is a set of entities</a:t>
            </a:r>
            <a:r>
              <a:rPr lang="en-US" baseline="0" dirty="0"/>
              <a:t> sharing some common characteristics. We express a context by a pair of a pattern and a variable in the pattern.</a:t>
            </a:r>
          </a:p>
          <a:p>
            <a:r>
              <a:rPr lang="en-US" baseline="0" dirty="0"/>
              <a:t>For example, P1 in the figure and the variable ?g define a context which consists of goals scored by Brazilian players.</a:t>
            </a:r>
            <a:endParaRPr lang="en-US" dirty="0"/>
          </a:p>
        </p:txBody>
      </p:sp>
    </p:spTree>
    <p:extLst>
      <p:ext uri="{BB962C8B-B14F-4D97-AF65-F5344CB8AC3E}">
        <p14:creationId xmlns:p14="http://schemas.microsoft.com/office/powerpoint/2010/main" val="2451753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are ready to define the problem of exceptional</a:t>
            </a:r>
            <a:r>
              <a:rPr lang="en-US" baseline="0" dirty="0"/>
              <a:t> fact discovery.</a:t>
            </a:r>
          </a:p>
          <a:p>
            <a:r>
              <a:rPr lang="en-US" baseline="0" dirty="0"/>
              <a:t>Given an entity in the knowledge, an exceptionality function chi, and an integer k, the objective of exceptional fact discovery is to find top-k highest scored context-subspace pairs.</a:t>
            </a:r>
            <a:endParaRPr lang="en-US" dirty="0"/>
          </a:p>
        </p:txBody>
      </p:sp>
    </p:spTree>
    <p:extLst>
      <p:ext uri="{BB962C8B-B14F-4D97-AF65-F5344CB8AC3E}">
        <p14:creationId xmlns:p14="http://schemas.microsoft.com/office/powerpoint/2010/main" val="243149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6</a:t>
            </a:fld>
            <a:endParaRPr lang="en-US"/>
          </a:p>
        </p:txBody>
      </p:sp>
    </p:spTree>
    <p:extLst>
      <p:ext uri="{BB962C8B-B14F-4D97-AF65-F5344CB8AC3E}">
        <p14:creationId xmlns:p14="http://schemas.microsoft.com/office/powerpoint/2010/main" val="2820577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6047" rtl="0" eaLnBrk="1" fontAlgn="auto" latinLnBrk="0" hangingPunct="1">
              <a:lnSpc>
                <a:spcPct val="90000"/>
              </a:lnSpc>
              <a:spcBef>
                <a:spcPts val="0"/>
              </a:spcBef>
              <a:spcAft>
                <a:spcPts val="250"/>
              </a:spcAft>
              <a:buClrTx/>
              <a:buSzTx/>
              <a:buFontTx/>
              <a:buNone/>
              <a:tabLst/>
              <a:defRPr/>
            </a:pPr>
            <a:r>
              <a:rPr lang="en-US" dirty="0"/>
              <a:t>The main computational</a:t>
            </a:r>
            <a:r>
              <a:rPr lang="en-US" baseline="0" dirty="0"/>
              <a:t> </a:t>
            </a:r>
            <a:r>
              <a:rPr lang="en-US" dirty="0"/>
              <a:t>challenge of the problem is that we have to explore</a:t>
            </a:r>
            <a:r>
              <a:rPr lang="en-US" baseline="0" dirty="0"/>
              <a:t> two extremely large search spaces, one of subspaces, one of patterns. It is challenging to prune subspaces and patterns, because the exceptionality scores usually do not have anti-monotone property.</a:t>
            </a:r>
            <a:endParaRPr lang="en-US" dirty="0"/>
          </a:p>
          <a:p>
            <a:endParaRPr lang="en-US" dirty="0"/>
          </a:p>
        </p:txBody>
      </p:sp>
    </p:spTree>
    <p:extLst>
      <p:ext uri="{BB962C8B-B14F-4D97-AF65-F5344CB8AC3E}">
        <p14:creationId xmlns:p14="http://schemas.microsoft.com/office/powerpoint/2010/main" val="366968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major areas that are related to our work: outlier detection, and outlying aspect mining.</a:t>
            </a:r>
          </a:p>
          <a:p>
            <a:r>
              <a:rPr lang="en-US" baseline="0" dirty="0"/>
              <a:t>Outlier detection is to find a set of objects from a dataset, it does not focus on explaining why outliers are outlying. While our work tries to explain why an object is exceptional by showing the pairs of contexts and subspaces where the object is highly-scored.</a:t>
            </a:r>
          </a:p>
          <a:p>
            <a:endParaRPr lang="en-US" baseline="0" dirty="0"/>
          </a:p>
          <a:p>
            <a:r>
              <a:rPr lang="en-US" baseline="0" dirty="0"/>
              <a:t>In general, we share the same goal with outlying aspect mining, which focuses on outlying explanation for a given object. However, existing techniques adopts a single table model, which is not suitable for graph-based data, such as knowledge graphs. First, a table that models a graph can be extremely large and sparse, given the sizes and the variety of relationships in a knowledge graph. Second, only handful methods consider contextual outlying explanation. The existing techniques model contexts using conjunctive queries. In graphs, conjunctive queries are not sufficient. Third, existing techniques do not consider set values in defining contexts. However, set values in graphs are very common.</a:t>
            </a:r>
            <a:endParaRPr lang="en-US" dirty="0"/>
          </a:p>
        </p:txBody>
      </p:sp>
    </p:spTree>
    <p:extLst>
      <p:ext uri="{BB962C8B-B14F-4D97-AF65-F5344CB8AC3E}">
        <p14:creationId xmlns:p14="http://schemas.microsoft.com/office/powerpoint/2010/main" val="2663669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propose a beam</a:t>
            </a:r>
            <a:r>
              <a:rPr lang="en-US" baseline="0" dirty="0"/>
              <a:t> search based framework,</a:t>
            </a:r>
            <a:r>
              <a:rPr lang="en-US" dirty="0"/>
              <a:t> Maverick, to discover exceptional facts about entities.</a:t>
            </a:r>
          </a:p>
          <a:p>
            <a:r>
              <a:rPr lang="en-US" dirty="0"/>
              <a:t>The search is accomplished mainly by three components: context-evaluator, exceptionality evaluator, and pattern generator.</a:t>
            </a:r>
          </a:p>
          <a:p>
            <a:r>
              <a:rPr lang="en-US" dirty="0"/>
              <a:t>Maverick maintains a beam, which is a fixed-size priority queue, </a:t>
            </a:r>
          </a:p>
          <a:p>
            <a:r>
              <a:rPr lang="en-US" dirty="0"/>
              <a:t>For each pattern in the beam, context evaluator evaluates the pattern to obtain its matches and contexts.</a:t>
            </a:r>
          </a:p>
          <a:p>
            <a:r>
              <a:rPr lang="en-US" dirty="0"/>
              <a:t>w.r.t each context, the exceptionality evaluator evaluates the degree of exceptionality of the entity, and outputs top-k context-subspace pairs</a:t>
            </a:r>
          </a:p>
          <a:p>
            <a:r>
              <a:rPr lang="en-US" dirty="0"/>
              <a:t>Pattern generator then finds all the children of the current pattern. Basically, it maintains a tree of pattern, which we call pattern search tree. The top children in each level will become the new beam at next iteration.</a:t>
            </a:r>
          </a:p>
        </p:txBody>
      </p:sp>
    </p:spTree>
    <p:extLst>
      <p:ext uri="{BB962C8B-B14F-4D97-AF65-F5344CB8AC3E}">
        <p14:creationId xmlns:p14="http://schemas.microsoft.com/office/powerpoint/2010/main" val="1250441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previously, t</a:t>
            </a:r>
            <a:r>
              <a:rPr lang="en-US" dirty="0"/>
              <a:t>he exceptionality evaluator is responsible</a:t>
            </a:r>
            <a:r>
              <a:rPr lang="en-US" baseline="0" dirty="0"/>
              <a:t> for evaluating the given entity’s degree of exceptionality, with regard to a given context.</a:t>
            </a:r>
          </a:p>
          <a:p>
            <a:r>
              <a:rPr lang="en-US" baseline="0" dirty="0"/>
              <a:t>An exceptionality function is a real function, and the inputs of the function are an entity, a subspace and a context.</a:t>
            </a:r>
          </a:p>
          <a:p>
            <a:r>
              <a:rPr lang="en-US" baseline="0" dirty="0"/>
              <a:t>Note that Maverick allows users to use any </a:t>
            </a:r>
            <a:r>
              <a:rPr lang="en-US" baseline="0" dirty="0" err="1"/>
              <a:t>outlyingness</a:t>
            </a:r>
            <a:r>
              <a:rPr lang="en-US" baseline="0" dirty="0"/>
              <a:t>/interestingness functions based on their applications. For example, one can use </a:t>
            </a:r>
            <a:r>
              <a:rPr lang="en-US" baseline="0" dirty="0" err="1"/>
              <a:t>outlierness</a:t>
            </a:r>
            <a:r>
              <a:rPr lang="en-US" baseline="0" dirty="0"/>
              <a:t>, or one-of-the-few, or isolation scores, and many others.</a:t>
            </a:r>
          </a:p>
          <a:p>
            <a:r>
              <a:rPr lang="en-US" baseline="0" dirty="0"/>
              <a:t>The exceptionality of an entity is the highest exceptionality score among all the subspaces</a:t>
            </a:r>
            <a:endParaRPr lang="en-US" dirty="0"/>
          </a:p>
        </p:txBody>
      </p:sp>
    </p:spTree>
    <p:extLst>
      <p:ext uri="{BB962C8B-B14F-4D97-AF65-F5344CB8AC3E}">
        <p14:creationId xmlns:p14="http://schemas.microsoft.com/office/powerpoint/2010/main" val="3509722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a:t>
            </a:r>
            <a:r>
              <a:rPr lang="en-US" baseline="0" dirty="0"/>
              <a:t> may realize that, while every pattern is a super graph of its parent, every match to the pattern is also a super graph of a match to the parent pattern.</a:t>
            </a:r>
          </a:p>
          <a:p>
            <a:r>
              <a:rPr lang="en-US" baseline="0" dirty="0"/>
              <a:t>For example, P11 is a child of P9, so its match M10 must be a super graph of a match to P9, for example M9.</a:t>
            </a:r>
            <a:endParaRPr lang="en-US" dirty="0"/>
          </a:p>
        </p:txBody>
      </p:sp>
    </p:spTree>
    <p:extLst>
      <p:ext uri="{BB962C8B-B14F-4D97-AF65-F5344CB8AC3E}">
        <p14:creationId xmlns:p14="http://schemas.microsoft.com/office/powerpoint/2010/main" val="3287813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conduct experiments</a:t>
            </a:r>
            <a:r>
              <a:rPr lang="en-US" baseline="0" dirty="0"/>
              <a:t> on two real world knowledge graphs. We have used larger graphs than the ones used by the time of my proposal.</a:t>
            </a:r>
          </a:p>
          <a:p>
            <a:r>
              <a:rPr lang="en-US" baseline="0" dirty="0"/>
              <a:t>The first is the FIFA World Cup graph. It is created based on the information on FIFA.com</a:t>
            </a:r>
          </a:p>
          <a:p>
            <a:r>
              <a:rPr lang="en-US" baseline="0" dirty="0"/>
              <a:t>The second is a subgraph of freebase, which includes two domains, film, and award.</a:t>
            </a:r>
          </a:p>
          <a:p>
            <a:endParaRPr lang="en-US" dirty="0"/>
          </a:p>
        </p:txBody>
      </p:sp>
    </p:spTree>
    <p:extLst>
      <p:ext uri="{BB962C8B-B14F-4D97-AF65-F5344CB8AC3E}">
        <p14:creationId xmlns:p14="http://schemas.microsoft.com/office/powerpoint/2010/main" val="2759336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006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361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486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55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F238A8-1190-BB46-95A0-C10FA98B630E}" type="slidenum">
              <a:rPr lang="en-US" smtClean="0"/>
              <a:pPr/>
              <a:t>7</a:t>
            </a:fld>
            <a:endParaRPr lang="en-US"/>
          </a:p>
        </p:txBody>
      </p:sp>
    </p:spTree>
    <p:extLst>
      <p:ext uri="{BB962C8B-B14F-4D97-AF65-F5344CB8AC3E}">
        <p14:creationId xmlns:p14="http://schemas.microsoft.com/office/powerpoint/2010/main" val="2618483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251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523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07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92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10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26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1801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837228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74325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8556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1885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58377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a:prstGeom prst="rect">
            <a:avLst/>
          </a:prstGeo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62843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389436" y="171450"/>
            <a:ext cx="8363938" cy="553998"/>
          </a:xfrm>
          <a:prstGeom prst="rect">
            <a:avLst/>
          </a:prstGeom>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41637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a:prstGeom prst="rect">
            <a:avLst/>
          </a:prstGeo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a:prstGeom prst="rect">
            <a:avLst/>
          </a:prstGeo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32560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prstGeom prst="rect">
            <a:avLst/>
          </a:prstGeo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a:xfrm>
            <a:off x="7086600" y="4868863"/>
            <a:ext cx="2057400" cy="274637"/>
          </a:xfrm>
          <a:prstGeom prst="rect">
            <a:avLst/>
          </a:prstGeom>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967241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a:prstGeom prst="rect">
            <a:avLst/>
          </a:prstGeo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6659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39884"/>
            <a:ext cx="8229600" cy="857253"/>
          </a:xfrm>
        </p:spPr>
        <p:txBody>
          <a:bodyPr>
            <a:normAutofit/>
          </a:bodyPr>
          <a:lstStyle>
            <a:lvl1pPr>
              <a:defRPr sz="4000" b="1" i="0">
                <a:solidFill>
                  <a:srgbClr val="C00000"/>
                </a:solidFill>
              </a:defRPr>
            </a:lvl1pPr>
          </a:lstStyle>
          <a:p>
            <a:r>
              <a:rPr lang="en-US" dirty="0"/>
              <a:t>Click to edit Master title style</a:t>
            </a:r>
          </a:p>
        </p:txBody>
      </p:sp>
      <p:sp>
        <p:nvSpPr>
          <p:cNvPr id="3" name="Rectangle 15">
            <a:extLst>
              <a:ext uri="{FF2B5EF4-FFF2-40B4-BE49-F238E27FC236}">
                <a16:creationId xmlns:a16="http://schemas.microsoft.com/office/drawing/2014/main" id="{CE7CBFD9-DD5D-9E4F-8710-0B65878380D0}"/>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2452877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3" name="Slide Number Placeholder 2">
            <a:extLst>
              <a:ext uri="{FF2B5EF4-FFF2-40B4-BE49-F238E27FC236}">
                <a16:creationId xmlns:a16="http://schemas.microsoft.com/office/drawing/2014/main" id="{19A3C8CF-1A85-F84A-9078-DB64DA705A1A}"/>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647359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215727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
        <p:nvSpPr>
          <p:cNvPr id="3" name="Slide Number Placeholder 2">
            <a:extLst>
              <a:ext uri="{FF2B5EF4-FFF2-40B4-BE49-F238E27FC236}">
                <a16:creationId xmlns:a16="http://schemas.microsoft.com/office/drawing/2014/main" id="{5F4168B8-5052-794D-A29B-DD8C57CCA1E0}"/>
              </a:ext>
            </a:extLst>
          </p:cNvPr>
          <p:cNvSpPr>
            <a:spLocks noGrp="1"/>
          </p:cNvSpPr>
          <p:nvPr>
            <p:ph type="sldNum" sz="quarter" idx="12"/>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0305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7755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7956646" y="4462818"/>
            <a:ext cx="1187355" cy="123818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851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EE1EFEA5-39AB-0D49-B1FB-28AE9830D63A}"/>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25538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noAutofit/>
          </a:bodyPr>
          <a:lstStyle>
            <a:lvl1pPr>
              <a:defRPr sz="4000" b="1"/>
            </a:lvl1pPr>
          </a:lstStyle>
          <a:p>
            <a:r>
              <a:rPr lang="en-US" dirty="0"/>
              <a:t>Click to edit Master title style</a:t>
            </a:r>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Open Sans" panose="020B0606030504020204" pitchFamily="34" charset="0"/>
                <a:ea typeface="Open Sans" panose="020B0606030504020204" pitchFamily="34" charset="0"/>
                <a:cs typeface="Open Sans" panose="020B0606030504020204" pitchFamily="34" charset="0"/>
              </a:defRPr>
            </a:lvl1pPr>
            <a:lvl2pPr marL="0" indent="0">
              <a:spcBef>
                <a:spcPts val="0"/>
              </a:spcBef>
              <a:spcAft>
                <a:spcPts val="300"/>
              </a:spcAft>
              <a:buNone/>
              <a:defRPr sz="2000" spc="-50" baseline="0">
                <a:latin typeface="Open Sans" panose="020B0606030504020204" pitchFamily="34" charset="0"/>
                <a:ea typeface="Open Sans" panose="020B0606030504020204" pitchFamily="34" charset="0"/>
                <a:cs typeface="Open Sans" panose="020B0606030504020204" pitchFamily="34"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
        <p:nvSpPr>
          <p:cNvPr id="4" name="Rectangle 15">
            <a:extLst>
              <a:ext uri="{FF2B5EF4-FFF2-40B4-BE49-F238E27FC236}">
                <a16:creationId xmlns:a16="http://schemas.microsoft.com/office/drawing/2014/main" id="{D5DA2809-585C-EA49-965A-55369A0FA9FB}"/>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a:solidFill>
                  <a:schemeClr val="bg1"/>
                </a:solidFill>
              </a:defRPr>
            </a:lvl1pPr>
          </a:lstStyle>
          <a:p>
            <a:fld id="{98B9532F-E207-4442-901F-983BC8C51AAB}" type="slidenum">
              <a:rPr lang="en-US" altLang="en-US" smtClean="0"/>
              <a:pPr/>
              <a:t>‹#›</a:t>
            </a:fld>
            <a:endParaRPr lang="en-US" altLang="en-US" dirty="0"/>
          </a:p>
        </p:txBody>
      </p:sp>
    </p:spTree>
    <p:extLst>
      <p:ext uri="{BB962C8B-B14F-4D97-AF65-F5344CB8AC3E}">
        <p14:creationId xmlns:p14="http://schemas.microsoft.com/office/powerpoint/2010/main" val="197792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marL="342900" indent="-342900">
              <a:lnSpc>
                <a:spcPct val="100000"/>
              </a:lnSpc>
              <a:buFont typeface="Courier New" panose="02070309020205020404" pitchFamily="49" charset="0"/>
              <a:buChar char="o"/>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38012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t>Click to edit Master title style</a:t>
            </a:r>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E18D9BB-FCB5-464B-B6FE-7F0FA9B52D97}"/>
              </a:ext>
            </a:extLst>
          </p:cNvPr>
          <p:cNvSpPr>
            <a:spLocks noGrp="1"/>
          </p:cNvSpPr>
          <p:nvPr>
            <p:ph type="sldNum" sz="quarter" idx="11"/>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469205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968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1242556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
        <p:nvSpPr>
          <p:cNvPr id="2" name="Slide Number Placeholder 1">
            <a:extLst>
              <a:ext uri="{FF2B5EF4-FFF2-40B4-BE49-F238E27FC236}">
                <a16:creationId xmlns:a16="http://schemas.microsoft.com/office/drawing/2014/main" id="{DAED0097-084C-8D4A-8D34-31668087C031}"/>
              </a:ext>
            </a:extLst>
          </p:cNvPr>
          <p:cNvSpPr>
            <a:spLocks noGrp="1"/>
          </p:cNvSpPr>
          <p:nvPr>
            <p:ph type="sldNum" sz="quarter" idx="10"/>
          </p:nvPr>
        </p:nvSpPr>
        <p:spPr/>
        <p:txBody>
          <a:bodyPr/>
          <a:lstStyle/>
          <a:p>
            <a:fld id="{FC2EED17-1836-6142-A4B1-ABB9C7C22E41}" type="slidenum">
              <a:rPr lang="en-US" smtClean="0"/>
              <a:pPr/>
              <a:t>‹#›</a:t>
            </a:fld>
            <a:endParaRPr lang="en-US"/>
          </a:p>
        </p:txBody>
      </p:sp>
    </p:spTree>
    <p:extLst>
      <p:ext uri="{BB962C8B-B14F-4D97-AF65-F5344CB8AC3E}">
        <p14:creationId xmlns:p14="http://schemas.microsoft.com/office/powerpoint/2010/main" val="37656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5">
            <a:extLst>
              <a:ext uri="{FF2B5EF4-FFF2-40B4-BE49-F238E27FC236}">
                <a16:creationId xmlns:a16="http://schemas.microsoft.com/office/drawing/2014/main" id="{0075474E-799D-2044-9D08-833BCDF4973E}"/>
              </a:ext>
            </a:extLst>
          </p:cNvPr>
          <p:cNvSpPr>
            <a:spLocks noGrp="1" noChangeArrowheads="1"/>
          </p:cNvSpPr>
          <p:nvPr>
            <p:ph type="sldNum" sz="quarter" idx="4"/>
          </p:nvPr>
        </p:nvSpPr>
        <p:spPr>
          <a:xfrm>
            <a:off x="6968835" y="4683919"/>
            <a:ext cx="2133600" cy="357188"/>
          </a:xfrm>
          <a:prstGeom prst="rect">
            <a:avLst/>
          </a:prstGeom>
        </p:spPr>
        <p:txBody>
          <a:bodyPr/>
          <a:lstStyle>
            <a:lvl1pPr algn="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8B9532F-E207-4442-901F-983BC8C51AAB}" type="slidenum">
              <a:rPr lang="en-US" altLang="en-US" smtClean="0"/>
              <a:pPr/>
              <a:t>‹#›</a:t>
            </a:fld>
            <a:endParaRPr lang="en-US" altLang="en-US" dirty="0"/>
          </a:p>
        </p:txBody>
      </p:sp>
      <p:pic>
        <p:nvPicPr>
          <p:cNvPr id="7" name="Picture 6">
            <a:extLst>
              <a:ext uri="{FF2B5EF4-FFF2-40B4-BE49-F238E27FC236}">
                <a16:creationId xmlns:a16="http://schemas.microsoft.com/office/drawing/2014/main" id="{1D07C6F3-1369-954D-9ACF-3564B25C3127}"/>
              </a:ext>
            </a:extLst>
          </p:cNvPr>
          <p:cNvPicPr>
            <a:picLocks noChangeAspect="1"/>
          </p:cNvPicPr>
          <p:nvPr userDrawn="1"/>
        </p:nvPicPr>
        <p:blipFill>
          <a:blip r:embed="rId17"/>
          <a:stretch>
            <a:fillRect/>
          </a:stretch>
        </p:blipFill>
        <p:spPr>
          <a:xfrm>
            <a:off x="8095784" y="36977"/>
            <a:ext cx="994415" cy="411262"/>
          </a:xfrm>
          <a:prstGeom prst="rect">
            <a:avLst/>
          </a:prstGeom>
        </p:spPr>
      </p:pic>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72" r:id="rId5"/>
    <p:sldLayoutId id="2147483675" r:id="rId6"/>
    <p:sldLayoutId id="2147483676" r:id="rId7"/>
    <p:sldLayoutId id="2147483677" r:id="rId8"/>
    <p:sldLayoutId id="2147483679" r:id="rId9"/>
    <p:sldLayoutId id="2147483680" r:id="rId10"/>
    <p:sldLayoutId id="2147483681" r:id="rId11"/>
    <p:sldLayoutId id="2147483683" r:id="rId12"/>
    <p:sldLayoutId id="2147483686" r:id="rId13"/>
    <p:sldLayoutId id="2147483687" r:id="rId14"/>
  </p:sldLayoutIdLst>
  <p:hf hdr="0" ftr="0" dt="0"/>
  <p:txStyles>
    <p:titleStyle>
      <a:lvl1pPr algn="ctr" defTabSz="457200" rtl="0" eaLnBrk="1" latinLnBrk="0" hangingPunct="1">
        <a:spcBef>
          <a:spcPct val="0"/>
        </a:spcBef>
        <a:buNone/>
        <a:defRPr sz="4000" b="1" kern="1200">
          <a:solidFill>
            <a:srgbClr val="1340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457200" rtl="0" eaLnBrk="1" latinLnBrk="0" hangingPunct="1">
        <a:spcBef>
          <a:spcPct val="20000"/>
        </a:spcBef>
        <a:buFont typeface="Arial"/>
        <a:buChar char="•"/>
        <a:defRPr sz="3200" b="1" i="0" kern="120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ct val="20000"/>
        </a:spcBef>
        <a:buFont typeface="Arial"/>
        <a:buChar char="–"/>
        <a:defRPr sz="2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ct val="20000"/>
        </a:spcBef>
        <a:buFont typeface="Arial"/>
        <a:buChar char="•"/>
        <a:defRPr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ct val="20000"/>
        </a:spcBef>
        <a:buFont typeface="Arial"/>
        <a:buChar char="»"/>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71402"/>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46983360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2C59CF86-D126-9E43-9BA4-ED6F728D93D0}"/>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600" b="1">
                <a:solidFill>
                  <a:schemeClr val="tx1"/>
                </a:solidFill>
              </a:defRPr>
            </a:lvl1pPr>
          </a:lstStyle>
          <a:p>
            <a:fld id="{FC2EED17-1836-6142-A4B1-ABB9C7C22E41}" type="slidenum">
              <a:rPr lang="en-US" smtClean="0"/>
              <a:pPr/>
              <a:t>‹#›</a:t>
            </a:fld>
            <a:endParaRPr lang="en-US"/>
          </a:p>
        </p:txBody>
      </p:sp>
    </p:spTree>
    <p:extLst>
      <p:ext uri="{BB962C8B-B14F-4D97-AF65-F5344CB8AC3E}">
        <p14:creationId xmlns:p14="http://schemas.microsoft.com/office/powerpoint/2010/main" val="28515947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67.tiff"/><Relationship Id="rId18" Type="http://schemas.openxmlformats.org/officeDocument/2006/relationships/image" Target="../media/image72.tiff"/><Relationship Id="rId26" Type="http://schemas.openxmlformats.org/officeDocument/2006/relationships/image" Target="../media/image80.tiff"/><Relationship Id="rId3" Type="http://schemas.openxmlformats.org/officeDocument/2006/relationships/image" Target="../media/image57.tiff"/><Relationship Id="rId21" Type="http://schemas.openxmlformats.org/officeDocument/2006/relationships/image" Target="../media/image75.tiff"/><Relationship Id="rId7" Type="http://schemas.openxmlformats.org/officeDocument/2006/relationships/image" Target="../media/image61.tiff"/><Relationship Id="rId12" Type="http://schemas.openxmlformats.org/officeDocument/2006/relationships/image" Target="../media/image66.tiff"/><Relationship Id="rId17" Type="http://schemas.openxmlformats.org/officeDocument/2006/relationships/image" Target="../media/image71.tiff"/><Relationship Id="rId25" Type="http://schemas.openxmlformats.org/officeDocument/2006/relationships/image" Target="../media/image79.tiff"/><Relationship Id="rId2" Type="http://schemas.openxmlformats.org/officeDocument/2006/relationships/notesSlide" Target="../notesSlides/notesSlide16.xml"/><Relationship Id="rId16" Type="http://schemas.openxmlformats.org/officeDocument/2006/relationships/image" Target="../media/image70.tiff"/><Relationship Id="rId20" Type="http://schemas.openxmlformats.org/officeDocument/2006/relationships/image" Target="../media/image74.tiff"/><Relationship Id="rId29" Type="http://schemas.openxmlformats.org/officeDocument/2006/relationships/image" Target="../media/image83.tiff"/><Relationship Id="rId1" Type="http://schemas.openxmlformats.org/officeDocument/2006/relationships/slideLayout" Target="../slideLayouts/slideLayout15.xml"/><Relationship Id="rId6" Type="http://schemas.openxmlformats.org/officeDocument/2006/relationships/image" Target="../media/image60.tiff"/><Relationship Id="rId11" Type="http://schemas.openxmlformats.org/officeDocument/2006/relationships/image" Target="../media/image65.tiff"/><Relationship Id="rId24" Type="http://schemas.openxmlformats.org/officeDocument/2006/relationships/image" Target="../media/image78.tiff"/><Relationship Id="rId5" Type="http://schemas.openxmlformats.org/officeDocument/2006/relationships/image" Target="../media/image59.tiff"/><Relationship Id="rId15" Type="http://schemas.openxmlformats.org/officeDocument/2006/relationships/image" Target="../media/image69.tiff"/><Relationship Id="rId23" Type="http://schemas.openxmlformats.org/officeDocument/2006/relationships/image" Target="../media/image77.tiff"/><Relationship Id="rId28" Type="http://schemas.openxmlformats.org/officeDocument/2006/relationships/image" Target="../media/image82.tiff"/><Relationship Id="rId10" Type="http://schemas.openxmlformats.org/officeDocument/2006/relationships/image" Target="../media/image64.tiff"/><Relationship Id="rId19" Type="http://schemas.openxmlformats.org/officeDocument/2006/relationships/image" Target="../media/image73.tiff"/><Relationship Id="rId4" Type="http://schemas.openxmlformats.org/officeDocument/2006/relationships/image" Target="../media/image58.tiff"/><Relationship Id="rId9" Type="http://schemas.openxmlformats.org/officeDocument/2006/relationships/image" Target="../media/image63.tiff"/><Relationship Id="rId14" Type="http://schemas.openxmlformats.org/officeDocument/2006/relationships/image" Target="../media/image68.tiff"/><Relationship Id="rId22" Type="http://schemas.openxmlformats.org/officeDocument/2006/relationships/image" Target="../media/image76.tiff"/><Relationship Id="rId27" Type="http://schemas.openxmlformats.org/officeDocument/2006/relationships/image" Target="../media/image81.tiff"/></Relationships>
</file>

<file path=ppt/slides/_rels/slide3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idir-server3.uta.edu/claimportal/frontendv2/production/" TargetMode="Externa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16.xml"/><Relationship Id="rId5" Type="http://schemas.openxmlformats.org/officeDocument/2006/relationships/image" Target="../media/image96.tiff"/><Relationship Id="rId4" Type="http://schemas.openxmlformats.org/officeDocument/2006/relationships/image" Target="../media/image95.tiff"/></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98.jpe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106.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hyperlink" Target="https://idir.uta.edu/index.php/File:HP_Labs.p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7.png"/><Relationship Id="rId7" Type="http://schemas.openxmlformats.org/officeDocument/2006/relationships/diagramColors" Target="../diagrams/colors1.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8" Type="http://schemas.openxmlformats.org/officeDocument/2006/relationships/hyperlink" Target="http://idir.uta.edu/erq" TargetMode="External"/><Relationship Id="rId13" Type="http://schemas.openxmlformats.org/officeDocument/2006/relationships/hyperlink" Target="http://dl.acm.org/citation.cfm?id=2915221&amp;picked=formats&amp;CFID=772796515" TargetMode="External"/><Relationship Id="rId3" Type="http://schemas.openxmlformats.org/officeDocument/2006/relationships/image" Target="../media/image24.png"/><Relationship Id="rId7" Type="http://schemas.openxmlformats.org/officeDocument/2006/relationships/hyperlink" Target="http://idir.uta.edu/crewscout" TargetMode="External"/><Relationship Id="rId12" Type="http://schemas.openxmlformats.org/officeDocument/2006/relationships/hyperlink" Target="http://idir.uta.edu/orion" TargetMode="External"/><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hyperlink" Target="http://idir.uta.edu/claimbuster" TargetMode="External"/><Relationship Id="rId11" Type="http://schemas.openxmlformats.org/officeDocument/2006/relationships/hyperlink" Target="http://idir.uta.edu/gqbe" TargetMode="External"/><Relationship Id="rId5" Type="http://schemas.openxmlformats.org/officeDocument/2006/relationships/hyperlink" Target="https://vimeo.com/channels/1024406" TargetMode="External"/><Relationship Id="rId10" Type="http://schemas.openxmlformats.org/officeDocument/2006/relationships/hyperlink" Target="http://idir.uta.edu/factwatcher" TargetMode="External"/><Relationship Id="rId4" Type="http://schemas.openxmlformats.org/officeDocument/2006/relationships/image" Target="../media/image118.png"/><Relationship Id="rId9" Type="http://schemas.openxmlformats.org/officeDocument/2006/relationships/hyperlink" Target="http://idir.uta.edu/facetedpedia"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24.jpg"/><Relationship Id="rId13" Type="http://schemas.openxmlformats.org/officeDocument/2006/relationships/image" Target="../media/image129.jpg"/><Relationship Id="rId18" Type="http://schemas.openxmlformats.org/officeDocument/2006/relationships/image" Target="../media/image134.jpg"/><Relationship Id="rId3" Type="http://schemas.openxmlformats.org/officeDocument/2006/relationships/image" Target="../media/image119.jpg"/><Relationship Id="rId7" Type="http://schemas.openxmlformats.org/officeDocument/2006/relationships/image" Target="../media/image123.jpg"/><Relationship Id="rId12" Type="http://schemas.openxmlformats.org/officeDocument/2006/relationships/image" Target="../media/image128.jpg"/><Relationship Id="rId17" Type="http://schemas.openxmlformats.org/officeDocument/2006/relationships/image" Target="../media/image133.jpg"/><Relationship Id="rId2" Type="http://schemas.openxmlformats.org/officeDocument/2006/relationships/notesSlide" Target="../notesSlides/notesSlide48.xml"/><Relationship Id="rId16"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22.jpg"/><Relationship Id="rId11" Type="http://schemas.openxmlformats.org/officeDocument/2006/relationships/image" Target="../media/image127.jpg"/><Relationship Id="rId5" Type="http://schemas.openxmlformats.org/officeDocument/2006/relationships/image" Target="../media/image121.jpg"/><Relationship Id="rId15" Type="http://schemas.openxmlformats.org/officeDocument/2006/relationships/image" Target="../media/image131.jpg"/><Relationship Id="rId10" Type="http://schemas.openxmlformats.org/officeDocument/2006/relationships/image" Target="../media/image126.jpg"/><Relationship Id="rId4" Type="http://schemas.openxmlformats.org/officeDocument/2006/relationships/image" Target="../media/image120.jpg"/><Relationship Id="rId9" Type="http://schemas.openxmlformats.org/officeDocument/2006/relationships/image" Target="../media/image125.png"/><Relationship Id="rId14" Type="http://schemas.openxmlformats.org/officeDocument/2006/relationships/image" Target="../media/image130.png"/></Relationships>
</file>

<file path=ppt/slides/_rels/slide74.xml.rels><?xml version="1.0" encoding="UTF-8" standalone="yes"?>
<Relationships xmlns="http://schemas.openxmlformats.org/package/2006/relationships"><Relationship Id="rId3" Type="http://schemas.openxmlformats.org/officeDocument/2006/relationships/image" Target="../media/image136.tiff"/><Relationship Id="rId7" Type="http://schemas.openxmlformats.org/officeDocument/2006/relationships/image" Target="../media/image140.tiff"/><Relationship Id="rId2" Type="http://schemas.openxmlformats.org/officeDocument/2006/relationships/image" Target="../media/image135.tiff"/><Relationship Id="rId1" Type="http://schemas.openxmlformats.org/officeDocument/2006/relationships/slideLayout" Target="../slideLayouts/slideLayout16.xml"/><Relationship Id="rId6" Type="http://schemas.openxmlformats.org/officeDocument/2006/relationships/image" Target="../media/image139.tiff"/><Relationship Id="rId5" Type="http://schemas.openxmlformats.org/officeDocument/2006/relationships/image" Target="../media/image138.tiff"/><Relationship Id="rId4" Type="http://schemas.openxmlformats.org/officeDocument/2006/relationships/image" Target="../media/image137.tif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hyperlink" Target="https://idir.uta.edu/index.php/File:NSF.png" TargetMode="External"/><Relationship Id="rId7" Type="http://schemas.openxmlformats.org/officeDocument/2006/relationships/image" Target="../media/image144.jpeg"/><Relationship Id="rId12" Type="http://schemas.openxmlformats.org/officeDocument/2006/relationships/image" Target="../media/image148.jpeg"/><Relationship Id="rId2" Type="http://schemas.openxmlformats.org/officeDocument/2006/relationships/notesSlide" Target="../notesSlides/notesSlide50.xml"/><Relationship Id="rId1" Type="http://schemas.openxmlformats.org/officeDocument/2006/relationships/slideLayout" Target="../slideLayouts/slideLayout16.xml"/><Relationship Id="rId6" Type="http://schemas.openxmlformats.org/officeDocument/2006/relationships/image" Target="../media/image143.tiff"/><Relationship Id="rId11" Type="http://schemas.openxmlformats.org/officeDocument/2006/relationships/image" Target="../media/image147.tiff"/><Relationship Id="rId5" Type="http://schemas.openxmlformats.org/officeDocument/2006/relationships/image" Target="../media/image142.jpeg"/><Relationship Id="rId10" Type="http://schemas.openxmlformats.org/officeDocument/2006/relationships/image" Target="../media/image146.png"/><Relationship Id="rId4" Type="http://schemas.openxmlformats.org/officeDocument/2006/relationships/image" Target="../media/image141.png"/><Relationship Id="rId9" Type="http://schemas.openxmlformats.org/officeDocument/2006/relationships/hyperlink" Target="https://idir.uta.edu/index.php/File:NSFC_tr.pn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image" Target="../media/image150.tiff"/><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hyperlink" Target="https://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67824"/>
            <a:ext cx="9119936" cy="1077218"/>
          </a:xfrm>
          <a:prstGeom prst="rect">
            <a:avLst/>
          </a:prstGeom>
          <a:noFill/>
        </p:spPr>
        <p:txBody>
          <a:bodyPr wrap="square" rtlCol="0">
            <a:spAutoFit/>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Restoring Trust by Computing: Data-driven Fact-checking and Exceptional Fact Finding</a:t>
            </a:r>
          </a:p>
        </p:txBody>
      </p:sp>
      <p:sp>
        <p:nvSpPr>
          <p:cNvPr id="6" name="TextBox 5"/>
          <p:cNvSpPr txBox="1"/>
          <p:nvPr/>
        </p:nvSpPr>
        <p:spPr>
          <a:xfrm>
            <a:off x="379257" y="2937021"/>
            <a:ext cx="8534400" cy="2185214"/>
          </a:xfrm>
          <a:prstGeom prst="rect">
            <a:avLst/>
          </a:prstGeom>
          <a:noFill/>
        </p:spPr>
        <p:txBody>
          <a:bodyPr wrap="square" rtlCol="0">
            <a:spAutoFit/>
          </a:bodyPr>
          <a:lstStyle/>
          <a:p>
            <a:pPr algn="ctr"/>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Chengkai Li</a:t>
            </a:r>
          </a:p>
          <a:p>
            <a:pPr algn="ctr"/>
            <a:r>
              <a:rPr lang="en-US" dirty="0">
                <a:latin typeface="Open Sans" panose="020B0606030504020204" pitchFamily="34" charset="0"/>
                <a:ea typeface="Open Sans" panose="020B0606030504020204" pitchFamily="34" charset="0"/>
                <a:cs typeface="Open Sans" panose="020B0606030504020204" pitchFamily="34" charset="0"/>
              </a:rPr>
              <a:t>Associate Professor and Associate Chair</a:t>
            </a:r>
          </a:p>
          <a:p>
            <a:pPr algn="ctr"/>
            <a:r>
              <a:rPr lang="en-US" dirty="0">
                <a:latin typeface="Open Sans" panose="020B0606030504020204" pitchFamily="34" charset="0"/>
                <a:ea typeface="Open Sans" panose="020B0606030504020204" pitchFamily="34" charset="0"/>
                <a:cs typeface="Open Sans" panose="020B0606030504020204" pitchFamily="34" charset="0"/>
              </a:rPr>
              <a:t>Innovative Database and Information Systems (IDIR) Lab</a:t>
            </a:r>
          </a:p>
          <a:p>
            <a:pPr algn="ctr"/>
            <a:r>
              <a:rPr lang="en-US" dirty="0">
                <a:latin typeface="Open Sans" panose="020B0606030504020204" pitchFamily="34" charset="0"/>
                <a:ea typeface="Open Sans" panose="020B0606030504020204" pitchFamily="34" charset="0"/>
                <a:cs typeface="Open Sans" panose="020B0606030504020204" pitchFamily="34" charset="0"/>
              </a:rPr>
              <a:t>CSE Department, UT-Arlington</a:t>
            </a:r>
          </a:p>
          <a:p>
            <a:pPr algn="ctr"/>
            <a:endParaRPr lang="en-US" sz="14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Baylor University</a:t>
            </a:r>
          </a:p>
          <a:p>
            <a:pPr algn="ctr"/>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February 18, 2019</a:t>
            </a:r>
          </a:p>
        </p:txBody>
      </p:sp>
      <p:cxnSp>
        <p:nvCxnSpPr>
          <p:cNvPr id="8" name="Straight Connector 7"/>
          <p:cNvCxnSpPr/>
          <p:nvPr/>
        </p:nvCxnSpPr>
        <p:spPr>
          <a:xfrm>
            <a:off x="2202975" y="2914374"/>
            <a:ext cx="48869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26123" y="1085849"/>
            <a:ext cx="8976311"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b="1" dirty="0">
                <a:solidFill>
                  <a:srgbClr val="C00000"/>
                </a:solidFill>
              </a:rPr>
              <a:t>Data-driven fact-checking (</a:t>
            </a:r>
            <a:r>
              <a:rPr lang="en-US" sz="2400" b="1" dirty="0" err="1">
                <a:solidFill>
                  <a:srgbClr val="C00000"/>
                </a:solidFill>
              </a:rPr>
              <a:t>ClaimBuster</a:t>
            </a:r>
            <a:r>
              <a:rPr lang="en-US" sz="2400" b="1" dirty="0">
                <a:solidFill>
                  <a:srgbClr val="C00000"/>
                </a:solidFill>
              </a:rPr>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10</a:t>
            </a:fld>
            <a:endParaRPr lang="en-US" dirty="0"/>
          </a:p>
        </p:txBody>
      </p:sp>
    </p:spTree>
    <p:extLst>
      <p:ext uri="{BB962C8B-B14F-4D97-AF65-F5344CB8AC3E}">
        <p14:creationId xmlns:p14="http://schemas.microsoft.com/office/powerpoint/2010/main" val="9449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99960" y="3314558"/>
            <a:ext cx="1529740" cy="1147306"/>
          </a:xfrm>
          <a:prstGeom prst="rect">
            <a:avLst/>
          </a:prstGeom>
        </p:spPr>
      </p:pic>
      <p:pic>
        <p:nvPicPr>
          <p:cNvPr id="15" name="Picture 3" descr="C:\Users\chengkai\AppData\Local\Temp\Rar$DRa0.823\downloads\original-6017-529537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44846" y="303282"/>
            <a:ext cx="2485160" cy="207053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4"/>
          <p:cNvSpPr txBox="1">
            <a:spLocks/>
          </p:cNvSpPr>
          <p:nvPr/>
        </p:nvSpPr>
        <p:spPr>
          <a:xfrm>
            <a:off x="152586" y="2828339"/>
            <a:ext cx="8869680" cy="468630"/>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algn="ctr"/>
            <a:r>
              <a:rPr lang="en-US" sz="2800" b="1" dirty="0">
                <a:solidFill>
                  <a:srgbClr val="C00000"/>
                </a:solidFill>
                <a:latin typeface="Open Sans" charset="0"/>
              </a:rPr>
              <a:t>Toward the Holy Grail of Automated Fact-checking</a:t>
            </a:r>
          </a:p>
        </p:txBody>
      </p:sp>
      <p:sp>
        <p:nvSpPr>
          <p:cNvPr id="22" name="Text Placeholder 2"/>
          <p:cNvSpPr txBox="1">
            <a:spLocks/>
          </p:cNvSpPr>
          <p:nvPr/>
        </p:nvSpPr>
        <p:spPr>
          <a:xfrm>
            <a:off x="1977486" y="3495368"/>
            <a:ext cx="5218772" cy="587401"/>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r>
              <a:rPr lang="en-US" sz="2800" b="1" dirty="0">
                <a:solidFill>
                  <a:srgbClr val="13409F"/>
                </a:solidFill>
                <a:latin typeface="Open Sans" charset="0"/>
              </a:rPr>
              <a:t>idir.uta.edu/claimbuster</a:t>
            </a:r>
          </a:p>
        </p:txBody>
      </p:sp>
      <p:sp>
        <p:nvSpPr>
          <p:cNvPr id="7" name="Slide Number Placeholder 3">
            <a:extLst>
              <a:ext uri="{FF2B5EF4-FFF2-40B4-BE49-F238E27FC236}">
                <a16:creationId xmlns:a16="http://schemas.microsoft.com/office/drawing/2014/main" id="{2D35E884-5EFF-DE4C-9760-393A235AA343}"/>
              </a:ext>
            </a:extLst>
          </p:cNvPr>
          <p:cNvSpPr txBox="1">
            <a:spLocks/>
          </p:cNvSpPr>
          <p:nvPr/>
        </p:nvSpPr>
        <p:spPr>
          <a:xfrm>
            <a:off x="6968835" y="4683919"/>
            <a:ext cx="2133600" cy="357188"/>
          </a:xfrm>
          <a:prstGeom prst="rect">
            <a:avLst/>
          </a:prstGeom>
        </p:spPr>
        <p:txBody>
          <a:bodyPr vert="horz" lIns="91440" tIns="45720" rIns="91440" bIns="45720" rtlCol="0">
            <a:normAutofit lnSpcReduction="10000"/>
          </a:bodyPr>
          <a:lstStyle>
            <a:lvl1pPr marL="0" indent="0" algn="l" defTabSz="457200" rtl="0" eaLnBrk="1" latinLnBrk="0" hangingPunct="1">
              <a:spcBef>
                <a:spcPts val="0"/>
              </a:spcBef>
              <a:spcAft>
                <a:spcPts val="675"/>
              </a:spcAft>
              <a:buFont typeface="Arial"/>
              <a:buNone/>
              <a:defRPr sz="3200" b="1" i="0" kern="1200" spc="-100" baseline="0">
                <a:solidFill>
                  <a:srgbClr val="C00000"/>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457200" rtl="0" eaLnBrk="1" latinLnBrk="0" hangingPunct="1">
              <a:spcBef>
                <a:spcPts val="0"/>
              </a:spcBef>
              <a:spcAft>
                <a:spcPts val="300"/>
              </a:spcAft>
              <a:buFont typeface="Arial"/>
              <a:buNone/>
              <a:defRPr sz="2000" b="0" i="0" kern="1200" spc="-5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457200" rtl="0" eaLnBrk="1" latinLnBrk="0" hangingPunct="1">
              <a:spcBef>
                <a:spcPts val="0"/>
              </a:spcBef>
              <a:spcAft>
                <a:spcPts val="300"/>
              </a:spcAft>
              <a:buFont typeface="Arial"/>
              <a:buNone/>
              <a:defRPr sz="15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0" indent="0" algn="l" defTabSz="457200" rtl="0" eaLnBrk="1" latinLnBrk="0" hangingPunct="1">
              <a:spcBef>
                <a:spcPts val="0"/>
              </a:spcBef>
              <a:spcAft>
                <a:spcPts val="300"/>
              </a:spcAft>
              <a:buFont typeface="Arial"/>
              <a:buNone/>
              <a:defRPr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buFontTx/>
              <a:buNone/>
              <a:defRPr/>
            </a:pPr>
            <a:fld id="{FC2EED17-1836-6142-A4B1-ABB9C7C22E41}" type="slidenum">
              <a:rPr lang="en-US" sz="1800" spc="0" smtClean="0">
                <a:solidFill>
                  <a:prstClr val="white"/>
                </a:solidFill>
              </a:rPr>
              <a:pPr algn="r">
                <a:spcAft>
                  <a:spcPts val="0"/>
                </a:spcAft>
                <a:buFontTx/>
                <a:buNone/>
                <a:defRPr/>
              </a:pPr>
              <a:t>11</a:t>
            </a:fld>
            <a:endParaRPr lang="en-US" sz="1800" spc="0" dirty="0">
              <a:solidFill>
                <a:prstClr val="white"/>
              </a:solidFill>
            </a:endParaRPr>
          </a:p>
        </p:txBody>
      </p:sp>
    </p:spTree>
    <p:extLst>
      <p:ext uri="{BB962C8B-B14F-4D97-AF65-F5344CB8AC3E}">
        <p14:creationId xmlns:p14="http://schemas.microsoft.com/office/powerpoint/2010/main" val="11693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p:txBody>
      </p:sp>
      <p:pic>
        <p:nvPicPr>
          <p:cNvPr id="1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7016101" y="4843747"/>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7721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Fact-checking is Hard</a:t>
            </a:r>
          </a:p>
        </p:txBody>
      </p:sp>
      <p:sp>
        <p:nvSpPr>
          <p:cNvPr id="5" name="Rectangle 4"/>
          <p:cNvSpPr/>
          <p:nvPr/>
        </p:nvSpPr>
        <p:spPr>
          <a:xfrm>
            <a:off x="476251" y="827069"/>
            <a:ext cx="8086724" cy="707886"/>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 our Navy is smaller than it's been since 1917", said Republican candidate Mitt Romney in 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http://en.wikipedia.org/wiki/Mitt_Romney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http://s3.amazonaws.com/thf_media/2010/pdf/Military_chartbook.pdf</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http://en.wikipedia.org/wiki/United_States_Navy</a:t>
            </a:r>
          </a:p>
        </p:txBody>
      </p:sp>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1BC">
                    <a:lumMod val="75000"/>
                  </a:srgbClr>
                </a:solidFill>
                <a:effectLst/>
                <a:uLnTx/>
                <a:uFillTx/>
                <a:latin typeface="Segoe UI Light" pitchFamily="34" charset="0"/>
                <a:ea typeface="+mn-ea"/>
                <a:cs typeface="+mn-cs"/>
              </a:rPr>
              <a:t>vs</a:t>
            </a:r>
          </a:p>
        </p:txBody>
      </p:sp>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5971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387798"/>
          </a:xfrm>
        </p:spPr>
        <p:txBody>
          <a:bodyPr/>
          <a:lstStyle/>
          <a:p>
            <a:pPr algn="ct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Holy Grail: Automated, Live Fact-Checking</a:t>
            </a: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537" y="1447799"/>
            <a:ext cx="3253182" cy="28844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3810000" y="1276752"/>
            <a:ext cx="5200650" cy="3226582"/>
            <a:chOff x="1104900" y="1021558"/>
            <a:chExt cx="6896100" cy="3879056"/>
          </a:xfrm>
        </p:grpSpPr>
        <p:pic>
          <p:nvPicPr>
            <p:cNvPr id="10" name="image-4.png"/>
            <p:cNvPicPr/>
            <p:nvPr/>
          </p:nvPicPr>
          <p:blipFill>
            <a:blip r:embed="rId3">
              <a:extLst/>
            </a:blip>
            <a:stretch>
              <a:fillRect/>
            </a:stretch>
          </p:blipFill>
          <p:spPr>
            <a:xfrm>
              <a:off x="1104900" y="1021558"/>
              <a:ext cx="6896100" cy="3879056"/>
            </a:xfrm>
            <a:prstGeom prst="rect">
              <a:avLst/>
            </a:prstGeom>
            <a:ln w="12700">
              <a:miter lim="400000"/>
            </a:ln>
          </p:spPr>
        </p:pic>
        <p:pic>
          <p:nvPicPr>
            <p:cNvPr id="11" name="Taliban Dan.jpg"/>
            <p:cNvPicPr/>
            <p:nvPr/>
          </p:nvPicPr>
          <p:blipFill>
            <a:blip r:embed="rId4" cstate="screen">
              <a:extLst>
                <a:ext uri="{28A0092B-C50C-407E-A947-70E740481C1C}">
                  <a14:useLocalDpi xmlns:a14="http://schemas.microsoft.com/office/drawing/2010/main"/>
                </a:ext>
              </a:extLst>
            </a:blip>
            <a:stretch>
              <a:fillRect/>
            </a:stretch>
          </p:blipFill>
          <p:spPr>
            <a:xfrm rot="21180000">
              <a:off x="5736764" y="1402583"/>
              <a:ext cx="1960564" cy="762001"/>
            </a:xfrm>
            <a:prstGeom prst="rect">
              <a:avLst/>
            </a:prstGeom>
            <a:ln w="12700">
              <a:miter lim="400000"/>
            </a:ln>
          </p:spPr>
        </p:pic>
        <p:pic>
          <p:nvPicPr>
            <p:cNvPr id="12" name="tom-false-pf.jpg"/>
            <p:cNvPicPr/>
            <p:nvPr/>
          </p:nvPicPr>
          <p:blipFill>
            <a:blip r:embed="rId5" cstate="screen">
              <a:extLst>
                <a:ext uri="{28A0092B-C50C-407E-A947-70E740481C1C}">
                  <a14:useLocalDpi xmlns:a14="http://schemas.microsoft.com/office/drawing/2010/main"/>
                </a:ext>
              </a:extLst>
            </a:blip>
            <a:srcRect/>
            <a:stretch>
              <a:fillRect/>
            </a:stretch>
          </p:blipFill>
          <p:spPr>
            <a:xfrm rot="21180000">
              <a:off x="6779513" y="1336420"/>
              <a:ext cx="895351" cy="569120"/>
            </a:xfrm>
            <a:prstGeom prst="rect">
              <a:avLst/>
            </a:prstGeom>
            <a:ln w="12700">
              <a:miter lim="400000"/>
            </a:ln>
          </p:spPr>
        </p:pic>
      </p:grpSp>
      <p:sp>
        <p:nvSpPr>
          <p:cNvPr id="13" name="TextBox 12"/>
          <p:cNvSpPr txBox="1"/>
          <p:nvPr/>
        </p:nvSpPr>
        <p:spPr>
          <a:xfrm>
            <a:off x="7434898" y="4193788"/>
            <a:ext cx="157575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Source: Bill Adair</a:t>
            </a:r>
            <a:endParaRPr kumimoji="0" lang="en-US" sz="18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8963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9449"/>
          </a:xfrm>
        </p:spPr>
        <p:txBody>
          <a:bodyPr/>
          <a:lstStyle/>
          <a:p>
            <a:r>
              <a:rPr lang="en-US" sz="4000" b="1" dirty="0" err="1">
                <a:solidFill>
                  <a:srgbClr val="13409F"/>
                </a:solidFill>
              </a:rPr>
              <a:t>PolitiFact</a:t>
            </a:r>
            <a:r>
              <a:rPr lang="en-US" sz="4000" b="1" dirty="0">
                <a:solidFill>
                  <a:srgbClr val="13409F"/>
                </a:solidFill>
              </a:rPr>
              <a:t> “Buffet” of Factual Claims</a:t>
            </a:r>
          </a:p>
        </p:txBody>
      </p:sp>
      <p:sp>
        <p:nvSpPr>
          <p:cNvPr id="4" name="Slide Number Placeholder 3"/>
          <p:cNvSpPr>
            <a:spLocks noGrp="1"/>
          </p:cNvSpPr>
          <p:nvPr>
            <p:ph type="sldNum" sz="quarter" idx="10"/>
          </p:nvPr>
        </p:nvSpPr>
        <p:spPr/>
        <p:txBody>
          <a:bodyPr/>
          <a:lstStyle/>
          <a:p>
            <a:fld id="{30DB7900-D72E-4025-AF90-97BD6DF59E7D}" type="slidenum">
              <a:rPr lang="en-US" smtClean="0"/>
              <a:pPr/>
              <a:t>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795" y="3668265"/>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7027E16-F531-2548-B451-B4D9A019CAFD}"/>
              </a:ext>
            </a:extLst>
          </p:cNvPr>
          <p:cNvPicPr>
            <a:picLocks noChangeAspect="1"/>
          </p:cNvPicPr>
          <p:nvPr/>
        </p:nvPicPr>
        <p:blipFill>
          <a:blip r:embed="rId4"/>
          <a:stretch>
            <a:fillRect/>
          </a:stretch>
        </p:blipFill>
        <p:spPr>
          <a:xfrm>
            <a:off x="1858919" y="3828899"/>
            <a:ext cx="6134940" cy="566815"/>
          </a:xfrm>
          <a:prstGeom prst="rect">
            <a:avLst/>
          </a:prstGeom>
        </p:spPr>
      </p:pic>
    </p:spTree>
    <p:extLst>
      <p:ext uri="{BB962C8B-B14F-4D97-AF65-F5344CB8AC3E}">
        <p14:creationId xmlns:p14="http://schemas.microsoft.com/office/powerpoint/2010/main" val="947881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102396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Ground Truth</a:t>
            </a:r>
          </a:p>
        </p:txBody>
      </p:sp>
      <p:sp>
        <p:nvSpPr>
          <p:cNvPr id="14" name="Text Placeholder 1"/>
          <p:cNvSpPr>
            <a:spLocks noGrp="1"/>
          </p:cNvSpPr>
          <p:nvPr>
            <p:ph type="body" sz="quarter" idx="10"/>
          </p:nvPr>
        </p:nvSpPr>
        <p:spPr>
          <a:xfrm>
            <a:off x="384673" y="342900"/>
            <a:ext cx="8423524" cy="984885"/>
          </a:xfrm>
        </p:spPr>
        <p:txBody>
          <a:bodyPr/>
          <a:lstStyle/>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Finding Important Factual Claims: </a:t>
            </a:r>
          </a:p>
          <a:p>
            <a:pPr algn="ctr"/>
            <a:r>
              <a:rPr lang="en-US" sz="32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 Supervised Learning Task</a:t>
            </a: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Garamond" panose="02020404030301010803" pitchFamily="18" charset="0"/>
                <a:ea typeface="Segoe UI" pitchFamily="34" charset="0"/>
                <a:cs typeface="Segoe UI" pitchFamily="34" charset="0"/>
              </a:rPr>
              <a:t>Feature Vectors</a:t>
            </a: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Learning Algorithm</a:t>
            </a:r>
          </a:p>
        </p:txBody>
      </p:sp>
      <p:pic>
        <p:nvPicPr>
          <p:cNvPr id="20" name="Picture 2" descr="http://usdailyreview.com/wp-content/uploads/2015/04/Campaign-2016.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Presidential </a:t>
            </a:r>
          </a:p>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marL="0" marR="0" lvl="0" indent="0" algn="l" defTabSz="686047" rtl="0" eaLnBrk="1" fontAlgn="auto" latinLnBrk="0" hangingPunct="1">
              <a:lnSpc>
                <a:spcPts val="22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Slide Number Placeholder 3">
            <a:extLst>
              <a:ext uri="{FF2B5EF4-FFF2-40B4-BE49-F238E27FC236}">
                <a16:creationId xmlns:a16="http://schemas.microsoft.com/office/drawing/2014/main" id="{F0846677-D730-D44D-AA89-CD51FE2C0907}"/>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705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997196"/>
          </a:xfrm>
        </p:spPr>
        <p:txBody>
          <a:bodyPr/>
          <a:lstStyle/>
          <a:p>
            <a:pPr algn="ctr"/>
            <a:r>
              <a:rPr lang="en-US" sz="36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Classification and Ranking by Check-worthiness</a:t>
            </a:r>
          </a:p>
        </p:txBody>
      </p:sp>
      <p:sp>
        <p:nvSpPr>
          <p:cNvPr id="6" name="Text Placeholder 2"/>
          <p:cNvSpPr>
            <a:spLocks noGrp="1"/>
          </p:cNvSpPr>
          <p:nvPr>
            <p:ph type="body" sz="quarter" idx="10"/>
          </p:nvPr>
        </p:nvSpPr>
        <p:spPr>
          <a:xfrm>
            <a:off x="389436" y="1207702"/>
            <a:ext cx="8363938" cy="3274230"/>
          </a:xfrm>
        </p:spPr>
        <p:txBody>
          <a:bodyPr/>
          <a:lstStyle/>
          <a:p>
            <a:r>
              <a:rPr lang="en-US" sz="2800" dirty="0">
                <a:solidFill>
                  <a:schemeClr val="accent5">
                    <a:lumMod val="75000"/>
                  </a:schemeClr>
                </a:solidFill>
              </a:rPr>
              <a:t>CFS: </a:t>
            </a:r>
            <a:r>
              <a:rPr lang="en-US" sz="2800" dirty="0">
                <a:solidFill>
                  <a:srgbClr val="C00000"/>
                </a:solidFill>
              </a:rPr>
              <a:t>Important factual claims</a:t>
            </a:r>
          </a:p>
          <a:p>
            <a:r>
              <a:rPr lang="en-US" sz="2000" dirty="0">
                <a:solidFill>
                  <a:schemeClr val="tx1"/>
                </a:solidFill>
              </a:rPr>
              <a:t>“We spend less on the military today than at any time in our history.”     “The President’s position on gay marriage has changed.”     “More people are unemployed today than four years ago.”</a:t>
            </a:r>
          </a:p>
          <a:p>
            <a:r>
              <a:rPr lang="en-US" sz="2800" dirty="0">
                <a:solidFill>
                  <a:schemeClr val="accent5">
                    <a:lumMod val="75000"/>
                  </a:schemeClr>
                </a:solidFill>
              </a:rPr>
              <a:t>UFS: </a:t>
            </a:r>
            <a:r>
              <a:rPr lang="en-US" sz="2800" dirty="0">
                <a:solidFill>
                  <a:srgbClr val="C00000"/>
                </a:solidFill>
              </a:rPr>
              <a:t>Unimportant factual claims</a:t>
            </a:r>
          </a:p>
          <a:p>
            <a:r>
              <a:rPr lang="en-US" sz="2000" dirty="0">
                <a:solidFill>
                  <a:schemeClr val="tx1"/>
                </a:solidFill>
              </a:rPr>
              <a:t>“I was in Iowa yesterday.”    “My mother enjoys cooking.”    “I ran for President once before.”</a:t>
            </a:r>
          </a:p>
          <a:p>
            <a:r>
              <a:rPr lang="en-US" sz="2800" dirty="0">
                <a:solidFill>
                  <a:schemeClr val="accent5">
                    <a:lumMod val="75000"/>
                  </a:schemeClr>
                </a:solidFill>
              </a:rPr>
              <a:t>NFS: </a:t>
            </a:r>
            <a:r>
              <a:rPr lang="en-US" sz="2800" dirty="0">
                <a:solidFill>
                  <a:srgbClr val="C00000"/>
                </a:solidFill>
              </a:rPr>
              <a:t>No factual claims (opinions, questions &amp; declarations)</a:t>
            </a:r>
          </a:p>
          <a:p>
            <a:r>
              <a:rPr lang="en-US" sz="2000" dirty="0">
                <a:solidFill>
                  <a:schemeClr val="tx1"/>
                </a:solidFill>
              </a:rPr>
              <a:t>“Iran must not get nuclear weapons.”    “7% unemployment is too high.”    “My opponent is wishy-washy.”    “I will be tough on crime.”    "Why should we do that?“    “Hello, New Hampshire!”    “Our plan is to reduce tax rate by 10%.”</a:t>
            </a:r>
          </a:p>
        </p:txBody>
      </p:sp>
      <p:sp>
        <p:nvSpPr>
          <p:cNvPr id="5" name="Slide Number Placeholder 3">
            <a:extLst>
              <a:ext uri="{FF2B5EF4-FFF2-40B4-BE49-F238E27FC236}">
                <a16:creationId xmlns:a16="http://schemas.microsoft.com/office/drawing/2014/main" id="{6A3B56CC-D0EA-514E-867B-FE4F73506026}"/>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64349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Our Own </a:t>
            </a:r>
            <a:r>
              <a:rPr lang="en-US" sz="4000" b="1" dirty="0" err="1">
                <a:solidFill>
                  <a:srgbClr val="13409F"/>
                </a:solidFill>
                <a:latin typeface="Open Sans" panose="020B0606030504020204" pitchFamily="34" charset="0"/>
                <a:ea typeface="Open Sans" panose="020B0606030504020204" pitchFamily="34" charset="0"/>
                <a:cs typeface="Open Sans" panose="020B0606030504020204" pitchFamily="34" charset="0"/>
              </a:rPr>
              <a:t>CrowdFlower</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p:cNvSpPr>
            <a:spLocks noGrp="1"/>
          </p:cNvSpPr>
          <p:nvPr>
            <p:ph type="sldNum" sz="quarter" idx="11"/>
          </p:nvPr>
        </p:nvSpPr>
        <p:spPr>
          <a:xfrm>
            <a:off x="0"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276" y="670404"/>
            <a:ext cx="8245503" cy="4456526"/>
          </a:xfrm>
          <a:prstGeom prst="rect">
            <a:avLst/>
          </a:prstGeom>
        </p:spPr>
      </p:pic>
      <p:sp>
        <p:nvSpPr>
          <p:cNvPr id="5" name="Slide Number Placeholder 3">
            <a:extLst>
              <a:ext uri="{FF2B5EF4-FFF2-40B4-BE49-F238E27FC236}">
                <a16:creationId xmlns:a16="http://schemas.microsoft.com/office/drawing/2014/main" id="{0CAE1139-ECE2-124F-AF51-DE551A1533A9}"/>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19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8C3956B-C5A8-F44E-99AF-A4956F819B48}"/>
              </a:ext>
            </a:extLst>
          </p:cNvPr>
          <p:cNvSpPr/>
          <p:nvPr/>
        </p:nvSpPr>
        <p:spPr bwMode="auto">
          <a:xfrm>
            <a:off x="329784" y="1131758"/>
            <a:ext cx="8004746" cy="809468"/>
          </a:xfrm>
          <a:prstGeom prst="rect">
            <a:avLst/>
          </a:prstGeom>
          <a:noFill/>
          <a:ln w="476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25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00A6E59A-2C49-DE48-8B04-3891F3AD9D26}"/>
              </a:ext>
            </a:extLst>
          </p:cNvPr>
          <p:cNvPicPr>
            <a:picLocks noChangeAspect="1"/>
          </p:cNvPicPr>
          <p:nvPr/>
        </p:nvPicPr>
        <p:blipFill>
          <a:blip r:embed="rId3"/>
          <a:stretch>
            <a:fillRect/>
          </a:stretch>
        </p:blipFill>
        <p:spPr>
          <a:xfrm>
            <a:off x="1115653" y="0"/>
            <a:ext cx="6912693" cy="5143500"/>
          </a:xfrm>
          <a:prstGeom prst="rect">
            <a:avLst/>
          </a:prstGeom>
        </p:spPr>
      </p:pic>
    </p:spTree>
    <p:extLst>
      <p:ext uri="{BB962C8B-B14F-4D97-AF65-F5344CB8AC3E}">
        <p14:creationId xmlns:p14="http://schemas.microsoft.com/office/powerpoint/2010/main" val="2598120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Ground Truth Collection</a:t>
            </a:r>
          </a:p>
        </p:txBody>
      </p:sp>
      <p:sp>
        <p:nvSpPr>
          <p:cNvPr id="3" name="Text Placeholder 2"/>
          <p:cNvSpPr>
            <a:spLocks noGrp="1"/>
          </p:cNvSpPr>
          <p:nvPr>
            <p:ph type="body" sz="quarter" idx="10"/>
          </p:nvPr>
        </p:nvSpPr>
        <p:spPr>
          <a:xfrm>
            <a:off x="4591293" y="914983"/>
            <a:ext cx="4390782" cy="1508105"/>
          </a:xfrm>
          <a:ln>
            <a:noFill/>
          </a:ln>
        </p:spPr>
        <p:txBody>
          <a:bodyPr/>
          <a:lstStyle/>
          <a:p>
            <a:pPr fontAlgn="base"/>
            <a:r>
              <a:rPr lang="en-US" sz="2000" dirty="0">
                <a:solidFill>
                  <a:srgbClr val="C00000"/>
                </a:solidFill>
              </a:rPr>
              <a:t>20 months, 374 coders, ~$4,000 paid</a:t>
            </a:r>
          </a:p>
          <a:p>
            <a:pPr fontAlgn="base"/>
            <a:r>
              <a:rPr lang="en-US" sz="2000" dirty="0">
                <a:solidFill>
                  <a:schemeClr val="tx1"/>
                </a:solidFill>
              </a:rPr>
              <a:t>30 training sentences</a:t>
            </a:r>
          </a:p>
          <a:p>
            <a:pPr fontAlgn="base"/>
            <a:r>
              <a:rPr lang="en-US" sz="2000" dirty="0">
                <a:solidFill>
                  <a:srgbClr val="C00000"/>
                </a:solidFill>
              </a:rPr>
              <a:t>1032 screening sentences</a:t>
            </a:r>
            <a:r>
              <a:rPr lang="en-US" sz="2000" dirty="0">
                <a:solidFill>
                  <a:schemeClr val="tx1"/>
                </a:solidFill>
              </a:rPr>
              <a:t> (731 NFS, 63 UFS, 238 CFS) to detect spammers &amp; low-quality coders</a:t>
            </a:r>
          </a:p>
        </p:txBody>
      </p:sp>
      <p:graphicFrame>
        <p:nvGraphicFramePr>
          <p:cNvPr id="4" name="Table 3"/>
          <p:cNvGraphicFramePr>
            <a:graphicFrameLocks noGrp="1"/>
          </p:cNvGraphicFramePr>
          <p:nvPr>
            <p:extLst/>
          </p:nvPr>
        </p:nvGraphicFramePr>
        <p:xfrm>
          <a:off x="5610817" y="3003741"/>
          <a:ext cx="3142557" cy="1559890"/>
        </p:xfrm>
        <a:graphic>
          <a:graphicData uri="http://schemas.openxmlformats.org/drawingml/2006/table">
            <a:tbl>
              <a:tblPr firstRow="1" bandRow="1">
                <a:tableStyleId>{5C22544A-7EE6-4342-B048-85BDC9FD1C3A}</a:tableStyleId>
              </a:tblPr>
              <a:tblGrid>
                <a:gridCol w="845643">
                  <a:extLst>
                    <a:ext uri="{9D8B030D-6E8A-4147-A177-3AD203B41FA5}">
                      <a16:colId xmlns:a16="http://schemas.microsoft.com/office/drawing/2014/main" val="20000"/>
                    </a:ext>
                  </a:extLst>
                </a:gridCol>
                <a:gridCol w="866692">
                  <a:extLst>
                    <a:ext uri="{9D8B030D-6E8A-4147-A177-3AD203B41FA5}">
                      <a16:colId xmlns:a16="http://schemas.microsoft.com/office/drawing/2014/main" val="20001"/>
                    </a:ext>
                  </a:extLst>
                </a:gridCol>
                <a:gridCol w="1430222">
                  <a:extLst>
                    <a:ext uri="{9D8B030D-6E8A-4147-A177-3AD203B41FA5}">
                      <a16:colId xmlns:a16="http://schemas.microsoft.com/office/drawing/2014/main" val="20002"/>
                    </a:ext>
                  </a:extLst>
                </a:gridCol>
              </a:tblGrid>
              <a:tr h="439750">
                <a:tc>
                  <a:txBody>
                    <a:bodyPr/>
                    <a:lstStyle/>
                    <a:p>
                      <a:r>
                        <a:rPr lang="en-US" sz="2000" dirty="0">
                          <a:solidFill>
                            <a:schemeClr val="tx1"/>
                          </a:solidFill>
                          <a:latin typeface="Garamond" panose="02020404030301010803" pitchFamily="18" charset="0"/>
                        </a:rPr>
                        <a:t>Class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Count</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solidFill>
                            <a:schemeClr val="tx1"/>
                          </a:solidFill>
                          <a:latin typeface="Garamond" panose="02020404030301010803" pitchFamily="18" charset="0"/>
                        </a:rPr>
                        <a:t>Percentage</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8130">
                <a:tc>
                  <a:txBody>
                    <a:bodyPr/>
                    <a:lstStyle/>
                    <a:p>
                      <a:r>
                        <a:rPr lang="en-US" sz="2000" dirty="0">
                          <a:solidFill>
                            <a:schemeClr val="accent5"/>
                          </a:solidFill>
                          <a:latin typeface="Garamond" panose="02020404030301010803" pitchFamily="18" charset="0"/>
                        </a:rPr>
                        <a:t>CFS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4849</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23.52%</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8130">
                <a:tc>
                  <a:txBody>
                    <a:bodyPr/>
                    <a:lstStyle/>
                    <a:p>
                      <a:r>
                        <a:rPr lang="en-US" sz="2000" dirty="0">
                          <a:solidFill>
                            <a:schemeClr val="accent5"/>
                          </a:solidFill>
                          <a:latin typeface="Garamond" panose="02020404030301010803" pitchFamily="18" charset="0"/>
                        </a:rPr>
                        <a:t>UFS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2097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10.17%</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8130">
                <a:tc>
                  <a:txBody>
                    <a:bodyPr/>
                    <a:lstStyle/>
                    <a:p>
                      <a:r>
                        <a:rPr lang="en-US" sz="2000" dirty="0">
                          <a:solidFill>
                            <a:schemeClr val="accent5"/>
                          </a:solidFill>
                          <a:latin typeface="Garamond" panose="02020404030301010803" pitchFamily="18" charset="0"/>
                        </a:rPr>
                        <a:t>NFS</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Garamond" panose="02020404030301010803" pitchFamily="18" charset="0"/>
                        </a:rPr>
                        <a:t>13671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6047"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rPr>
                        <a:t>66.31%</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86 top-quality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52333 labels</a:t>
            </a:r>
          </a:p>
        </p:txBody>
      </p:sp>
      <p:sp>
        <p:nvSpPr>
          <p:cNvPr id="10" name="Text Placeholder 2"/>
          <p:cNvSpPr txBox="1">
            <a:spLocks/>
          </p:cNvSpPr>
          <p:nvPr/>
        </p:nvSpPr>
        <p:spPr>
          <a:xfrm>
            <a:off x="2228118" y="783215"/>
            <a:ext cx="2228135"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20788 sentences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374 coders</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76552 labels</a:t>
            </a:r>
          </a:p>
        </p:txBody>
      </p:sp>
      <p:sp>
        <p:nvSpPr>
          <p:cNvPr id="11" name="Text Placeholder 2"/>
          <p:cNvSpPr txBox="1">
            <a:spLocks/>
          </p:cNvSpPr>
          <p:nvPr/>
        </p:nvSpPr>
        <p:spPr>
          <a:xfrm>
            <a:off x="2228118" y="3486150"/>
            <a:ext cx="3164809" cy="73866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Majority voting</a:t>
            </a:r>
          </a:p>
          <a:p>
            <a:pPr marL="0" marR="0" lvl="0" indent="0" algn="l" defTabSz="686047" rtl="0" eaLnBrk="1" fontAlgn="base"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20617</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admitted sentences</a:t>
            </a:r>
          </a:p>
        </p:txBody>
      </p:sp>
      <p:sp>
        <p:nvSpPr>
          <p:cNvPr id="6" name="Rectangle 5"/>
          <p:cNvSpPr/>
          <p:nvPr/>
        </p:nvSpPr>
        <p:spPr bwMode="auto">
          <a:xfrm>
            <a:off x="2228118" y="3853126"/>
            <a:ext cx="716797" cy="402845"/>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12" name="Straight Connector 11"/>
          <p:cNvCxnSpPr/>
          <p:nvPr/>
        </p:nvCxnSpPr>
        <p:spPr>
          <a:xfrm flipV="1">
            <a:off x="2944915" y="3000746"/>
            <a:ext cx="2665902" cy="852380"/>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40449" y="4302459"/>
            <a:ext cx="2670368" cy="24671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http://www.engineersdaily.com/2014/03/basics-of-soil-compaction.html</a:t>
            </a:r>
          </a:p>
        </p:txBody>
      </p:sp>
      <p:sp>
        <p:nvSpPr>
          <p:cNvPr id="14" name="Slide Number Placeholder 3">
            <a:extLst>
              <a:ext uri="{FF2B5EF4-FFF2-40B4-BE49-F238E27FC236}">
                <a16:creationId xmlns:a16="http://schemas.microsoft.com/office/drawing/2014/main" id="{4A98B573-9DF5-B944-8FD5-E19AE3BC2A10}"/>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80420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C:\Users\chengkai\Downloads\claimbuster team.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1080" y="145733"/>
            <a:ext cx="6873240" cy="4868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3">
            <a:extLst>
              <a:ext uri="{FF2B5EF4-FFF2-40B4-BE49-F238E27FC236}">
                <a16:creationId xmlns:a16="http://schemas.microsoft.com/office/drawing/2014/main" id="{99F007FE-51AE-4E4C-9B58-AA94DB9ACFD9}"/>
              </a:ext>
            </a:extLst>
          </p:cNvPr>
          <p:cNvSpPr txBox="1">
            <a:spLocks/>
          </p:cNvSpPr>
          <p:nvPr/>
        </p:nvSpPr>
        <p:spPr>
          <a:xfrm>
            <a:off x="6999012" y="4869385"/>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76484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DE96-8353-431E-837D-762AC2741264}"/>
              </a:ext>
            </a:extLst>
          </p:cNvPr>
          <p:cNvSpPr>
            <a:spLocks noGrp="1"/>
          </p:cNvSpPr>
          <p:nvPr>
            <p:ph type="title"/>
          </p:nvPr>
        </p:nvSpPr>
        <p:spPr>
          <a:xfrm>
            <a:off x="0" y="149679"/>
            <a:ext cx="8363938" cy="553998"/>
          </a:xfrm>
        </p:spPr>
        <p:txBody>
          <a:bodyPr>
            <a:normAutofit fontScale="90000"/>
          </a:bodyPr>
          <a:lstStyle/>
          <a:p>
            <a:r>
              <a:rPr lang="en-US" sz="4000" b="1" dirty="0">
                <a:latin typeface="Garamond"/>
                <a:cs typeface="Arial"/>
              </a:rPr>
              <a:t>LSTM-based Model for Claim Spotting</a:t>
            </a:r>
            <a:endParaRPr lang="en-US" sz="4000" b="1" dirty="0"/>
          </a:p>
        </p:txBody>
      </p:sp>
      <p:sp>
        <p:nvSpPr>
          <p:cNvPr id="3" name="Text Placeholder 2">
            <a:extLst>
              <a:ext uri="{FF2B5EF4-FFF2-40B4-BE49-F238E27FC236}">
                <a16:creationId xmlns:a16="http://schemas.microsoft.com/office/drawing/2014/main" id="{0376BD53-CC5C-4C3E-8197-B5E76AE4F0F2}"/>
              </a:ext>
            </a:extLst>
          </p:cNvPr>
          <p:cNvSpPr>
            <a:spLocks noGrp="1"/>
          </p:cNvSpPr>
          <p:nvPr>
            <p:ph type="body" sz="quarter" idx="10"/>
          </p:nvPr>
        </p:nvSpPr>
        <p:spPr>
          <a:xfrm>
            <a:off x="387795" y="983985"/>
            <a:ext cx="8505834" cy="2954655"/>
          </a:xfrm>
          <a:ln>
            <a:noFill/>
          </a:ln>
        </p:spPr>
        <p:txBody>
          <a:bodyPr vert="horz" wrap="square" lIns="0" tIns="0" rIns="0" bIns="0" rtlCol="0" anchor="t">
            <a:spAutoFit/>
          </a:bodyPr>
          <a:lstStyle/>
          <a:p>
            <a:pPr>
              <a:spcBef>
                <a:spcPts val="200"/>
              </a:spcBef>
              <a:spcAft>
                <a:spcPts val="200"/>
              </a:spcAft>
              <a:buClr>
                <a:srgbClr val="C00000"/>
              </a:buClr>
              <a:buFont typeface="ZapfDingbatsITC" charset="0"/>
              <a:buChar char="✱"/>
            </a:pPr>
            <a:r>
              <a:rPr lang="en-US" sz="2000" b="0" dirty="0">
                <a:solidFill>
                  <a:schemeClr val="tx1"/>
                </a:solidFill>
                <a:latin typeface="Open Sans" charset="0"/>
              </a:rPr>
              <a:t>Model based on an LSTM (long short-term memory) network</a:t>
            </a:r>
            <a:endParaRPr lang="en-US" sz="2000" dirty="0">
              <a:solidFill>
                <a:schemeClr val="tx1"/>
              </a:solidFill>
              <a:latin typeface="Open Sans" charset="0"/>
            </a:endParaRP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Tested several different word embeddings but found no significant difference in </a:t>
            </a:r>
            <a:r>
              <a:rPr lang="en-US" sz="2000" b="0" dirty="0">
                <a:latin typeface="Open Sans" charset="0"/>
              </a:rPr>
              <a:t>overall performance</a:t>
            </a:r>
            <a:endParaRPr lang="en-US" sz="2000" b="0" dirty="0">
              <a:solidFill>
                <a:schemeClr val="tx1"/>
              </a:solidFill>
              <a:latin typeface="Open Sans" charset="0"/>
            </a:endParaRPr>
          </a:p>
          <a:p>
            <a:pPr marL="602615" lvl="1" indent="-342900">
              <a:spcBef>
                <a:spcPts val="200"/>
              </a:spcBef>
              <a:spcAft>
                <a:spcPts val="200"/>
              </a:spcAft>
              <a:buClr>
                <a:srgbClr val="C00000"/>
              </a:buClr>
              <a:buFont typeface="Courier New" charset="0"/>
              <a:buChar char="o"/>
            </a:pPr>
            <a:r>
              <a:rPr lang="en-US" sz="2000" dirty="0">
                <a:latin typeface="Open Sans" charset="0"/>
              </a:rPr>
              <a:t>Different embeddings did have different affinities (i.e., some produce models which score text with numbers higher on average).</a:t>
            </a:r>
          </a:p>
          <a:p>
            <a:pPr>
              <a:spcBef>
                <a:spcPts val="200"/>
              </a:spcBef>
              <a:spcAft>
                <a:spcPts val="200"/>
              </a:spcAft>
              <a:buClr>
                <a:srgbClr val="C00000"/>
              </a:buClr>
              <a:buFont typeface="ZapfDingbatsITC" charset="0"/>
              <a:buChar char="✱"/>
            </a:pPr>
            <a:r>
              <a:rPr lang="en-US" sz="2000" b="0" dirty="0">
                <a:solidFill>
                  <a:schemeClr val="tx1"/>
                </a:solidFill>
                <a:latin typeface="Open Sans" charset="0"/>
              </a:rPr>
              <a:t>We used nonsensical sentences to make the model more resistant to attacks. The neural models outperformed the SVM model by </a:t>
            </a:r>
            <a:r>
              <a:rPr lang="en-US" sz="2000" dirty="0">
                <a:solidFill>
                  <a:srgbClr val="C00000"/>
                </a:solidFill>
                <a:latin typeface="Open Sans" charset="0"/>
              </a:rPr>
              <a:t>29%</a:t>
            </a:r>
            <a:r>
              <a:rPr lang="en-US" sz="2000" b="0" dirty="0">
                <a:solidFill>
                  <a:schemeClr val="tx1"/>
                </a:solidFill>
                <a:latin typeface="Open Sans" charset="0"/>
              </a:rPr>
              <a:t> in precision and </a:t>
            </a:r>
            <a:r>
              <a:rPr lang="en-US" sz="2000" dirty="0">
                <a:solidFill>
                  <a:srgbClr val="C00000"/>
                </a:solidFill>
                <a:latin typeface="Open Sans" charset="0"/>
              </a:rPr>
              <a:t>12%</a:t>
            </a:r>
            <a:r>
              <a:rPr lang="en-US" sz="2000" b="0" dirty="0">
                <a:solidFill>
                  <a:schemeClr val="tx1"/>
                </a:solidFill>
                <a:latin typeface="Open Sans" charset="0"/>
              </a:rPr>
              <a:t> in recall.</a:t>
            </a:r>
          </a:p>
        </p:txBody>
      </p:sp>
      <p:sp>
        <p:nvSpPr>
          <p:cNvPr id="4" name="Slide Number Placeholder 3">
            <a:extLst>
              <a:ext uri="{FF2B5EF4-FFF2-40B4-BE49-F238E27FC236}">
                <a16:creationId xmlns:a16="http://schemas.microsoft.com/office/drawing/2014/main" id="{BD60D75B-FA26-4D65-AF28-5340C045FC87}"/>
              </a:ext>
            </a:extLst>
          </p:cNvPr>
          <p:cNvSpPr>
            <a:spLocks noGrp="1"/>
          </p:cNvSpPr>
          <p:nvPr>
            <p:ph type="sldNum" sz="quarter" idx="11"/>
          </p:nvPr>
        </p:nvSpPr>
        <p:spPr/>
        <p:txBody>
          <a:bodyPr/>
          <a:lstStyle/>
          <a:p>
            <a:fld id="{FC2EED17-1836-6142-A4B1-ABB9C7C22E41}" type="slidenum">
              <a:rPr lang="en-US" smtClean="0"/>
              <a:pPr/>
              <a:t>23</a:t>
            </a:fld>
            <a:endParaRPr lang="en-US"/>
          </a:p>
        </p:txBody>
      </p:sp>
    </p:spTree>
    <p:extLst>
      <p:ext uri="{BB962C8B-B14F-4D97-AF65-F5344CB8AC3E}">
        <p14:creationId xmlns:p14="http://schemas.microsoft.com/office/powerpoint/2010/main" val="6068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D911D-9E6E-4895-9BAE-3B972285DE99}"/>
              </a:ext>
            </a:extLst>
          </p:cNvPr>
          <p:cNvSpPr>
            <a:spLocks noGrp="1"/>
          </p:cNvSpPr>
          <p:nvPr>
            <p:ph idx="1"/>
          </p:nvPr>
        </p:nvSpPr>
        <p:spPr>
          <a:xfrm>
            <a:off x="389436" y="1085850"/>
            <a:ext cx="8363938" cy="1949252"/>
          </a:xfrm>
        </p:spPr>
        <p:txBody>
          <a:bodyPr vert="horz" wrap="square" lIns="0" tIns="0" rIns="0" bIns="0" rtlCol="0" anchor="t">
            <a:spAutoFit/>
          </a:bodyPr>
          <a:lstStyle/>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Training the LSTM model on adversarial (modified) examples</a:t>
            </a:r>
            <a:r>
              <a:rPr lang="en-US" sz="2000" b="0" dirty="0">
                <a:latin typeface="Open Sans" charset="0"/>
              </a:rPr>
              <a:t>.</a:t>
            </a:r>
          </a:p>
          <a:p>
            <a:pPr>
              <a:lnSpc>
                <a:spcPct val="100000"/>
              </a:lnSpc>
              <a:spcBef>
                <a:spcPts val="200"/>
              </a:spcBef>
              <a:spcAft>
                <a:spcPts val="200"/>
              </a:spcAft>
              <a:buClr>
                <a:srgbClr val="C00000"/>
              </a:buClr>
              <a:buFont typeface="ZapfDingbatsITC" charset="0"/>
              <a:buChar char="✱"/>
            </a:pPr>
            <a:r>
              <a:rPr lang="en-US" sz="2000" b="0" dirty="0">
                <a:latin typeface="Open Sans" charset="0"/>
              </a:rPr>
              <a:t>Adversarial noise (perturbations), designed to maximize the chance of misclassification by the network, was calculated using back-propagation.</a:t>
            </a:r>
            <a:endParaRPr lang="en-US" sz="2000" b="0" dirty="0">
              <a:solidFill>
                <a:schemeClr val="tx1"/>
              </a:solidFill>
              <a:latin typeface="Open Sans" charset="0"/>
            </a:endParaRPr>
          </a:p>
          <a:p>
            <a:pPr>
              <a:lnSpc>
                <a:spcPct val="100000"/>
              </a:lnSpc>
              <a:spcBef>
                <a:spcPts val="200"/>
              </a:spcBef>
              <a:spcAft>
                <a:spcPts val="200"/>
              </a:spcAft>
              <a:buClr>
                <a:srgbClr val="C00000"/>
              </a:buClr>
              <a:buFont typeface="ZapfDingbatsITC" charset="0"/>
              <a:buChar char="✱"/>
            </a:pPr>
            <a:r>
              <a:rPr lang="en-US" sz="2000" b="0" dirty="0">
                <a:solidFill>
                  <a:schemeClr val="tx1"/>
                </a:solidFill>
                <a:latin typeface="Open Sans" charset="0"/>
              </a:rPr>
              <a:t>Perturbation was applied to word-embeddings rather than directly to the input.</a:t>
            </a:r>
          </a:p>
        </p:txBody>
      </p:sp>
      <p:sp>
        <p:nvSpPr>
          <p:cNvPr id="3" name="Title 2">
            <a:extLst>
              <a:ext uri="{FF2B5EF4-FFF2-40B4-BE49-F238E27FC236}">
                <a16:creationId xmlns:a16="http://schemas.microsoft.com/office/drawing/2014/main" id="{01811178-CF86-4B5F-9753-7485F220E326}"/>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endParaRPr lang="en-US" b="1" dirty="0"/>
          </a:p>
        </p:txBody>
      </p:sp>
      <p:sp>
        <p:nvSpPr>
          <p:cNvPr id="4" name="Slide Number Placeholder 3">
            <a:extLst>
              <a:ext uri="{FF2B5EF4-FFF2-40B4-BE49-F238E27FC236}">
                <a16:creationId xmlns:a16="http://schemas.microsoft.com/office/drawing/2014/main" id="{6DB6A2E6-325D-495D-9AD9-E538DBFAAEEB}"/>
              </a:ext>
            </a:extLst>
          </p:cNvPr>
          <p:cNvSpPr>
            <a:spLocks noGrp="1"/>
          </p:cNvSpPr>
          <p:nvPr>
            <p:ph type="sldNum" sz="quarter" idx="10"/>
          </p:nvPr>
        </p:nvSpPr>
        <p:spPr/>
        <p:txBody>
          <a:bodyPr/>
          <a:lstStyle/>
          <a:p>
            <a:fld id="{FC2EED17-1836-6142-A4B1-ABB9C7C22E41}" type="slidenum">
              <a:rPr lang="en-US" smtClean="0"/>
              <a:pPr/>
              <a:t>24</a:t>
            </a:fld>
            <a:endParaRPr lang="en-US"/>
          </a:p>
        </p:txBody>
      </p:sp>
    </p:spTree>
    <p:extLst>
      <p:ext uri="{BB962C8B-B14F-4D97-AF65-F5344CB8AC3E}">
        <p14:creationId xmlns:p14="http://schemas.microsoft.com/office/powerpoint/2010/main" val="1207147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35950AD2-7E80-43F7-996F-4E17AF908B4D}"/>
              </a:ext>
            </a:extLst>
          </p:cNvPr>
          <p:cNvPicPr>
            <a:picLocks noGrp="1" noChangeAspect="1"/>
          </p:cNvPicPr>
          <p:nvPr>
            <p:ph idx="1"/>
          </p:nvPr>
        </p:nvPicPr>
        <p:blipFill>
          <a:blip r:embed="rId2"/>
          <a:stretch>
            <a:fillRect/>
          </a:stretch>
        </p:blipFill>
        <p:spPr>
          <a:xfrm>
            <a:off x="249996" y="1611920"/>
            <a:ext cx="2953375" cy="1932837"/>
          </a:xfrm>
          <a:prstGeom prst="rect">
            <a:avLst/>
          </a:prstGeom>
        </p:spPr>
      </p:pic>
      <p:sp>
        <p:nvSpPr>
          <p:cNvPr id="3" name="Title 2">
            <a:extLst>
              <a:ext uri="{FF2B5EF4-FFF2-40B4-BE49-F238E27FC236}">
                <a16:creationId xmlns:a16="http://schemas.microsoft.com/office/drawing/2014/main" id="{EFEE1C67-2F82-437F-B350-95A37A6A4670}"/>
              </a:ext>
            </a:extLst>
          </p:cNvPr>
          <p:cNvSpPr>
            <a:spLocks noGrp="1"/>
          </p:cNvSpPr>
          <p:nvPr>
            <p:ph type="title"/>
          </p:nvPr>
        </p:nvSpPr>
        <p:spPr>
          <a:xfrm>
            <a:off x="389436" y="171450"/>
            <a:ext cx="8363938" cy="671402"/>
          </a:xfrm>
        </p:spPr>
        <p:txBody>
          <a:bodyPr>
            <a:normAutofit fontScale="90000"/>
          </a:bodyPr>
          <a:lstStyle/>
          <a:p>
            <a:r>
              <a:rPr lang="en-US" b="1" dirty="0" err="1">
                <a:latin typeface="Garamond"/>
                <a:cs typeface="Arial"/>
              </a:rPr>
              <a:t>Adversarially</a:t>
            </a:r>
            <a:r>
              <a:rPr lang="en-US" b="1" dirty="0">
                <a:latin typeface="Garamond"/>
                <a:cs typeface="Arial"/>
              </a:rPr>
              <a:t> Trained LSTM</a:t>
            </a:r>
          </a:p>
        </p:txBody>
      </p:sp>
      <p:sp>
        <p:nvSpPr>
          <p:cNvPr id="4" name="Slide Number Placeholder 3">
            <a:extLst>
              <a:ext uri="{FF2B5EF4-FFF2-40B4-BE49-F238E27FC236}">
                <a16:creationId xmlns:a16="http://schemas.microsoft.com/office/drawing/2014/main" id="{80C409BE-13F6-4617-80E4-DAD06C758838}"/>
              </a:ext>
            </a:extLst>
          </p:cNvPr>
          <p:cNvSpPr>
            <a:spLocks noGrp="1"/>
          </p:cNvSpPr>
          <p:nvPr>
            <p:ph type="sldNum" sz="quarter" idx="10"/>
          </p:nvPr>
        </p:nvSpPr>
        <p:spPr/>
        <p:txBody>
          <a:bodyPr/>
          <a:lstStyle/>
          <a:p>
            <a:fld id="{FC2EED17-1836-6142-A4B1-ABB9C7C22E41}" type="slidenum">
              <a:rPr lang="en-US" smtClean="0"/>
              <a:pPr/>
              <a:t>25</a:t>
            </a:fld>
            <a:endParaRPr lang="en-US"/>
          </a:p>
        </p:txBody>
      </p:sp>
      <p:sp>
        <p:nvSpPr>
          <p:cNvPr id="7" name="TextBox 6">
            <a:extLst>
              <a:ext uri="{FF2B5EF4-FFF2-40B4-BE49-F238E27FC236}">
                <a16:creationId xmlns:a16="http://schemas.microsoft.com/office/drawing/2014/main" id="{7748072C-669E-4039-972C-093DC028C80B}"/>
              </a:ext>
            </a:extLst>
          </p:cNvPr>
          <p:cNvSpPr txBox="1"/>
          <p:nvPr/>
        </p:nvSpPr>
        <p:spPr>
          <a:xfrm>
            <a:off x="545016" y="3527966"/>
            <a:ext cx="198014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latin typeface="Segoe UI Light"/>
                <a:cs typeface="Segoe UI Light"/>
              </a:rPr>
              <a:t>               </a:t>
            </a:r>
          </a:p>
          <a:p>
            <a:endParaRPr lang="en-US" sz="4000">
              <a:latin typeface="Segoe UI Light" pitchFamily="34" charset="0"/>
              <a:cs typeface="Segoe UI Light"/>
            </a:endParaRPr>
          </a:p>
        </p:txBody>
      </p:sp>
      <p:pic>
        <p:nvPicPr>
          <p:cNvPr id="8" name="Picture 8" descr="A screenshot of a cell phone&#10;&#10;Description generated with very high confidence">
            <a:extLst>
              <a:ext uri="{FF2B5EF4-FFF2-40B4-BE49-F238E27FC236}">
                <a16:creationId xmlns:a16="http://schemas.microsoft.com/office/drawing/2014/main" id="{F2131FA5-BD19-4F60-B48B-E850A35649B4}"/>
              </a:ext>
            </a:extLst>
          </p:cNvPr>
          <p:cNvPicPr>
            <a:picLocks noChangeAspect="1"/>
          </p:cNvPicPr>
          <p:nvPr/>
        </p:nvPicPr>
        <p:blipFill>
          <a:blip r:embed="rId3"/>
          <a:stretch>
            <a:fillRect/>
          </a:stretch>
        </p:blipFill>
        <p:spPr>
          <a:xfrm>
            <a:off x="3332820" y="1637884"/>
            <a:ext cx="2743200" cy="1888643"/>
          </a:xfrm>
          <a:prstGeom prst="rect">
            <a:avLst/>
          </a:prstGeom>
        </p:spPr>
      </p:pic>
      <p:sp>
        <p:nvSpPr>
          <p:cNvPr id="10" name="TextBox 9">
            <a:extLst>
              <a:ext uri="{FF2B5EF4-FFF2-40B4-BE49-F238E27FC236}">
                <a16:creationId xmlns:a16="http://schemas.microsoft.com/office/drawing/2014/main" id="{83249C80-55CB-448C-8466-1C38F0864C9C}"/>
              </a:ext>
            </a:extLst>
          </p:cNvPr>
          <p:cNvSpPr txBox="1"/>
          <p:nvPr/>
        </p:nvSpPr>
        <p:spPr>
          <a:xfrm>
            <a:off x="3798616" y="3725566"/>
            <a:ext cx="143321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Precision</a:t>
            </a:r>
            <a:endParaRPr lang="en-US" b="1">
              <a:cs typeface="Segoe UI"/>
            </a:endParaRPr>
          </a:p>
        </p:txBody>
      </p:sp>
      <p:sp>
        <p:nvSpPr>
          <p:cNvPr id="12" name="TextBox 11">
            <a:extLst>
              <a:ext uri="{FF2B5EF4-FFF2-40B4-BE49-F238E27FC236}">
                <a16:creationId xmlns:a16="http://schemas.microsoft.com/office/drawing/2014/main" id="{CCAF949E-75B1-4976-BE65-9530578CDC02}"/>
              </a:ext>
            </a:extLst>
          </p:cNvPr>
          <p:cNvSpPr txBox="1"/>
          <p:nvPr/>
        </p:nvSpPr>
        <p:spPr>
          <a:xfrm>
            <a:off x="767523" y="3757315"/>
            <a:ext cx="1325556"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latin typeface="Garamond"/>
              </a:rPr>
              <a:t>                   </a:t>
            </a:r>
            <a:r>
              <a:rPr lang="en-US" b="1">
                <a:latin typeface="Garamond"/>
              </a:rPr>
              <a:t>Recall</a:t>
            </a:r>
            <a:endParaRPr lang="en-US" b="1"/>
          </a:p>
        </p:txBody>
      </p:sp>
      <p:pic>
        <p:nvPicPr>
          <p:cNvPr id="13" name="Picture 13" descr="A screenshot of a cell phone&#10;&#10;Description generated with very high confidence">
            <a:extLst>
              <a:ext uri="{FF2B5EF4-FFF2-40B4-BE49-F238E27FC236}">
                <a16:creationId xmlns:a16="http://schemas.microsoft.com/office/drawing/2014/main" id="{4704CBFE-442A-485A-8F0D-60BF2E39E01C}"/>
              </a:ext>
            </a:extLst>
          </p:cNvPr>
          <p:cNvPicPr>
            <a:picLocks noChangeAspect="1"/>
          </p:cNvPicPr>
          <p:nvPr/>
        </p:nvPicPr>
        <p:blipFill>
          <a:blip r:embed="rId4"/>
          <a:stretch>
            <a:fillRect/>
          </a:stretch>
        </p:blipFill>
        <p:spPr>
          <a:xfrm>
            <a:off x="6155990" y="1658887"/>
            <a:ext cx="2743200" cy="1838375"/>
          </a:xfrm>
          <a:prstGeom prst="rect">
            <a:avLst/>
          </a:prstGeom>
        </p:spPr>
      </p:pic>
      <p:sp>
        <p:nvSpPr>
          <p:cNvPr id="15" name="TextBox 14">
            <a:extLst>
              <a:ext uri="{FF2B5EF4-FFF2-40B4-BE49-F238E27FC236}">
                <a16:creationId xmlns:a16="http://schemas.microsoft.com/office/drawing/2014/main" id="{A59B321A-E4DB-48B2-AC85-2D5D3679DC50}"/>
              </a:ext>
            </a:extLst>
          </p:cNvPr>
          <p:cNvSpPr txBox="1"/>
          <p:nvPr/>
        </p:nvSpPr>
        <p:spPr>
          <a:xfrm>
            <a:off x="7309186" y="3757315"/>
            <a:ext cx="68781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00558D"/>
                </a:solidFill>
                <a:latin typeface="Garamond"/>
              </a:rPr>
              <a:t> </a:t>
            </a:r>
            <a:r>
              <a:rPr lang="en-US" b="1">
                <a:latin typeface="Garamond"/>
              </a:rPr>
              <a:t>F1-score</a:t>
            </a:r>
            <a:endParaRPr lang="en-US" b="1"/>
          </a:p>
        </p:txBody>
      </p:sp>
      <p:pic>
        <p:nvPicPr>
          <p:cNvPr id="11" name="Picture 10">
            <a:extLst>
              <a:ext uri="{FF2B5EF4-FFF2-40B4-BE49-F238E27FC236}">
                <a16:creationId xmlns:a16="http://schemas.microsoft.com/office/drawing/2014/main" id="{4CF0E52C-F954-4618-ABE5-2A1B69C70D80}"/>
              </a:ext>
            </a:extLst>
          </p:cNvPr>
          <p:cNvPicPr>
            <a:picLocks noChangeAspect="1"/>
          </p:cNvPicPr>
          <p:nvPr/>
        </p:nvPicPr>
        <p:blipFill rotWithShape="1">
          <a:blip r:embed="rId5">
            <a:extLst>
              <a:ext uri="{28A0092B-C50C-407E-A947-70E740481C1C}">
                <a14:useLocalDpi xmlns:a14="http://schemas.microsoft.com/office/drawing/2010/main" val="0"/>
              </a:ext>
            </a:extLst>
          </a:blip>
          <a:srcRect l="16092" t="13788" r="17568" b="32380"/>
          <a:stretch/>
        </p:blipFill>
        <p:spPr>
          <a:xfrm>
            <a:off x="8273579" y="1"/>
            <a:ext cx="778863" cy="416760"/>
          </a:xfrm>
          <a:prstGeom prst="rect">
            <a:avLst/>
          </a:prstGeom>
        </p:spPr>
      </p:pic>
    </p:spTree>
    <p:extLst>
      <p:ext uri="{BB962C8B-B14F-4D97-AF65-F5344CB8AC3E}">
        <p14:creationId xmlns:p14="http://schemas.microsoft.com/office/powerpoint/2010/main" val="152422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Rounded Rectangle 13">
            <a:extLst>
              <a:ext uri="{FF2B5EF4-FFF2-40B4-BE49-F238E27FC236}">
                <a16:creationId xmlns:a16="http://schemas.microsoft.com/office/drawing/2014/main" id="{E2A413B3-26CC-F74E-9DF8-272A11501EE7}"/>
              </a:ext>
            </a:extLst>
          </p:cNvPr>
          <p:cNvSpPr/>
          <p:nvPr/>
        </p:nvSpPr>
        <p:spPr>
          <a:xfrm>
            <a:off x="2774810" y="1069073"/>
            <a:ext cx="1015897" cy="206565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Claim Spotter</a:t>
            </a:r>
          </a:p>
        </p:txBody>
      </p:sp>
      <p:pic>
        <p:nvPicPr>
          <p:cNvPr id="15" name="Picture 14">
            <a:extLst>
              <a:ext uri="{FF2B5EF4-FFF2-40B4-BE49-F238E27FC236}">
                <a16:creationId xmlns:a16="http://schemas.microsoft.com/office/drawing/2014/main" id="{B862A9D0-2873-B545-A8B5-26898AFC59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2352" y="813041"/>
            <a:ext cx="512064" cy="512064"/>
          </a:xfrm>
          <a:prstGeom prst="rect">
            <a:avLst/>
          </a:prstGeom>
          <a:solidFill>
            <a:schemeClr val="bg1"/>
          </a:solidFill>
        </p:spPr>
      </p:pic>
    </p:spTree>
    <p:extLst>
      <p:ext uri="{BB962C8B-B14F-4D97-AF65-F5344CB8AC3E}">
        <p14:creationId xmlns:p14="http://schemas.microsoft.com/office/powerpoint/2010/main" val="40862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cnn"/>
          <p:cNvSpPr>
            <a:spLocks noChangeAspect="1" noChangeArrowheads="1"/>
          </p:cNvSpPr>
          <p:nvPr/>
        </p:nvSpPr>
        <p:spPr bwMode="auto">
          <a:xfrm>
            <a:off x="155575" y="-37307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Title 1"/>
          <p:cNvSpPr>
            <a:spLocks noGrp="1"/>
          </p:cNvSpPr>
          <p:nvPr>
            <p:ph type="title"/>
          </p:nvPr>
        </p:nvSpPr>
        <p:spPr>
          <a:xfrm>
            <a:off x="307975" y="241532"/>
            <a:ext cx="7824981" cy="387798"/>
          </a:xfrm>
        </p:spPr>
        <p:txBody>
          <a:bodyPr/>
          <a:lstStyle/>
          <a:p>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 First-ever End-to-end F</a:t>
            </a:r>
            <a:r>
              <a:rPr lang="en-US" altLang="zh-CN"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act-checking</a:t>
            </a:r>
            <a:r>
              <a:rPr lang="en-US" sz="28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System</a:t>
            </a:r>
          </a:p>
        </p:txBody>
      </p:sp>
      <p:pic>
        <p:nvPicPr>
          <p:cNvPr id="6" name="Picture 3" descr="C:\Users\chengkai\AppData\Local\Temp\Rar$DRa0.823\downloads\original-6017-5295379.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131" y="415816"/>
            <a:ext cx="1443573" cy="1202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23C2CE-DB8E-CE49-8F1D-E73C6E7E0B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575" y="1291739"/>
            <a:ext cx="8514024" cy="383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7C604521-B45C-7441-838A-3171D940C6C8}"/>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B259A9D5-89C9-7248-B1D3-CD1A5C9EB65D}"/>
              </a:ext>
            </a:extLst>
          </p:cNvPr>
          <p:cNvSpPr txBox="1">
            <a:spLocks/>
          </p:cNvSpPr>
          <p:nvPr/>
        </p:nvSpPr>
        <p:spPr>
          <a:xfrm>
            <a:off x="-15390" y="664081"/>
            <a:ext cx="7835087" cy="679828"/>
          </a:xfrm>
          <a:prstGeom prst="rect">
            <a:avLst/>
          </a:prstGeom>
        </p:spPr>
        <p:txBody>
          <a:bodyPr vert="horz" lIns="417488" tIns="208744" rIns="417488" bIns="208744" rtlCol="0" anchor="ctr"/>
          <a:ls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a:lstStyle>
          <a:p>
            <a:pPr marL="0" marR="0" lvl="0" indent="0" algn="l" defTabSz="43891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rPr>
              <a:t>[CIKM15a, KDD17, VLDB17demo, IJCNN18]</a:t>
            </a:r>
          </a:p>
          <a:p>
            <a:pPr lvl="0">
              <a:defRPr/>
            </a:pPr>
            <a:r>
              <a:rPr lang="en-US" sz="18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First Runner-Up, SIGMOD17 Student Research Competition</a:t>
            </a:r>
            <a:endParaRPr kumimoji="0" lang="en-US" sz="1800" b="1" i="0" u="none" strike="noStrike" kern="1200" cap="none" spc="0" normalizeH="0" baseline="0" noProof="0" dirty="0">
              <a:ln>
                <a:noFill/>
              </a:ln>
              <a:solidFill>
                <a:srgbClr val="C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80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237" y="-21581"/>
            <a:ext cx="7419757" cy="5165081"/>
          </a:xfrm>
          <a:prstGeom prst="rect">
            <a:avLst/>
          </a:prstGeom>
        </p:spPr>
      </p:pic>
      <p:sp>
        <p:nvSpPr>
          <p:cNvPr id="4" name="Slide Number Placeholder 3">
            <a:extLst>
              <a:ext uri="{FF2B5EF4-FFF2-40B4-BE49-F238E27FC236}">
                <a16:creationId xmlns:a16="http://schemas.microsoft.com/office/drawing/2014/main" id="{1B4E4AF1-2FBA-2346-BB99-5CA0F5ED1DFB}"/>
              </a:ext>
            </a:extLst>
          </p:cNvPr>
          <p:cNvSpPr txBox="1">
            <a:spLocks/>
          </p:cNvSpPr>
          <p:nvPr/>
        </p:nvSpPr>
        <p:spPr>
          <a:xfrm>
            <a:off x="6999012" y="4877931"/>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8641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29600" y="25923144"/>
            <a:ext cx="17779240" cy="139917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683" y="81024"/>
            <a:ext cx="6288377" cy="4948776"/>
          </a:xfrm>
          <a:prstGeom prst="rect">
            <a:avLst/>
          </a:prstGeom>
        </p:spPr>
      </p:pic>
      <p:sp>
        <p:nvSpPr>
          <p:cNvPr id="4" name="Slide Number Placeholder 3">
            <a:extLst>
              <a:ext uri="{FF2B5EF4-FFF2-40B4-BE49-F238E27FC236}">
                <a16:creationId xmlns:a16="http://schemas.microsoft.com/office/drawing/2014/main" id="{E35902A0-F2A8-6C44-B301-DD8D8376C5B5}"/>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29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6371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999012"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D154F17-B3DC-B24D-98A9-A459EBCFE4B6}"/>
              </a:ext>
            </a:extLst>
          </p:cNvPr>
          <p:cNvPicPr>
            <a:picLocks noChangeAspect="1"/>
          </p:cNvPicPr>
          <p:nvPr/>
        </p:nvPicPr>
        <p:blipFill>
          <a:blip r:embed="rId3"/>
          <a:stretch>
            <a:fillRect/>
          </a:stretch>
        </p:blipFill>
        <p:spPr>
          <a:xfrm>
            <a:off x="1250974" y="0"/>
            <a:ext cx="6642052" cy="5143500"/>
          </a:xfrm>
          <a:prstGeom prst="rect">
            <a:avLst/>
          </a:prstGeom>
        </p:spPr>
      </p:pic>
    </p:spTree>
    <p:extLst>
      <p:ext uri="{BB962C8B-B14F-4D97-AF65-F5344CB8AC3E}">
        <p14:creationId xmlns:p14="http://schemas.microsoft.com/office/powerpoint/2010/main" val="3841461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91043" y="1963501"/>
            <a:ext cx="2208202" cy="961636"/>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365" y="896371"/>
            <a:ext cx="2631559" cy="54556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3283" y="2816438"/>
            <a:ext cx="2943722" cy="32381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7242" y="3658805"/>
            <a:ext cx="1092201" cy="345772"/>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8250" y="1170307"/>
            <a:ext cx="1340489" cy="240730"/>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62543" y="3089759"/>
            <a:ext cx="1171902" cy="342512"/>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7773" y="1596707"/>
            <a:ext cx="2834742" cy="434595"/>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70516" y="2022659"/>
            <a:ext cx="1555956" cy="316838"/>
          </a:xfrm>
          <a:prstGeom prst="rect">
            <a:avLst/>
          </a:prstGeom>
        </p:spPr>
      </p:pic>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2933" y="2133214"/>
            <a:ext cx="1440819" cy="469274"/>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86814" y="4597615"/>
            <a:ext cx="1753055" cy="224976"/>
          </a:xfrm>
          <a:prstGeom prst="rect">
            <a:avLst/>
          </a:prstGeom>
        </p:spPr>
      </p:pic>
      <p:pic>
        <p:nvPicPr>
          <p:cNvPr id="25" name="Picture 2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52116" y="1720531"/>
            <a:ext cx="1422452" cy="367708"/>
          </a:xfrm>
          <a:prstGeom prst="rect">
            <a:avLst/>
          </a:prstGeom>
        </p:spPr>
      </p:pic>
      <p:pic>
        <p:nvPicPr>
          <p:cNvPr id="26" name="Picture 25"/>
          <p:cNvPicPr>
            <a:picLocks noChangeAspect="1"/>
          </p:cNvPicPr>
          <p:nvPr/>
        </p:nvPicPr>
        <p:blipFill>
          <a:blip r:embed="rId14"/>
          <a:stretch>
            <a:fillRect/>
          </a:stretch>
        </p:blipFill>
        <p:spPr>
          <a:xfrm>
            <a:off x="514044" y="4334872"/>
            <a:ext cx="2362200" cy="457200"/>
          </a:xfrm>
          <a:prstGeom prst="rect">
            <a:avLst/>
          </a:prstGeom>
        </p:spPr>
      </p:pic>
      <p:pic>
        <p:nvPicPr>
          <p:cNvPr id="27" name="Picture 2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356935" y="2617330"/>
            <a:ext cx="1812814" cy="366189"/>
          </a:xfrm>
          <a:prstGeom prst="rect">
            <a:avLst/>
          </a:prstGeom>
        </p:spPr>
      </p:pic>
      <p:pic>
        <p:nvPicPr>
          <p:cNvPr id="28" name="Picture 2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76474" y="1211864"/>
            <a:ext cx="1173737" cy="381162"/>
          </a:xfrm>
          <a:prstGeom prst="rect">
            <a:avLst/>
          </a:prstGeom>
        </p:spPr>
      </p:pic>
      <p:pic>
        <p:nvPicPr>
          <p:cNvPr id="29" name="Picture 2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76170" y="4093247"/>
            <a:ext cx="884596" cy="884596"/>
          </a:xfrm>
          <a:prstGeom prst="rect">
            <a:avLst/>
          </a:prstGeom>
        </p:spPr>
      </p:pic>
      <p:pic>
        <p:nvPicPr>
          <p:cNvPr id="30" name="Picture 2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792796" y="3582380"/>
            <a:ext cx="1111396" cy="427460"/>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03803" y="3860690"/>
            <a:ext cx="1782682" cy="274259"/>
          </a:xfrm>
          <a:prstGeom prst="rect">
            <a:avLst/>
          </a:prstGeom>
        </p:spPr>
      </p:pic>
      <p:pic>
        <p:nvPicPr>
          <p:cNvPr id="32" name="Picture 3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87553" y="3300319"/>
            <a:ext cx="2015183" cy="352922"/>
          </a:xfrm>
          <a:prstGeom prst="rect">
            <a:avLst/>
          </a:prstGeom>
        </p:spPr>
      </p:pic>
      <p:pic>
        <p:nvPicPr>
          <p:cNvPr id="33" name="Picture 3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676170" y="2118889"/>
            <a:ext cx="833272" cy="833272"/>
          </a:xfrm>
          <a:prstGeom prst="rect">
            <a:avLst/>
          </a:prstGeom>
        </p:spPr>
      </p:pic>
      <p:pic>
        <p:nvPicPr>
          <p:cNvPr id="34" name="Picture 3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835212" y="2457987"/>
            <a:ext cx="1026564" cy="513282"/>
          </a:xfrm>
          <a:prstGeom prst="rect">
            <a:avLst/>
          </a:prstGeom>
        </p:spPr>
      </p:pic>
      <p:pic>
        <p:nvPicPr>
          <p:cNvPr id="35" name="Picture 34"/>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635565" y="221705"/>
            <a:ext cx="914482" cy="914482"/>
          </a:xfrm>
          <a:prstGeom prst="rect">
            <a:avLst/>
          </a:prstGeom>
        </p:spPr>
      </p:pic>
      <p:pic>
        <p:nvPicPr>
          <p:cNvPr id="36" name="Picture 35"/>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265410" y="4117556"/>
            <a:ext cx="1995865" cy="307056"/>
          </a:xfrm>
          <a:prstGeom prst="rect">
            <a:avLst/>
          </a:prstGeom>
        </p:spPr>
      </p:pic>
      <p:pic>
        <p:nvPicPr>
          <p:cNvPr id="37" name="Picture 36"/>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620012" y="1222544"/>
            <a:ext cx="970200" cy="723630"/>
          </a:xfrm>
          <a:prstGeom prst="rect">
            <a:avLst/>
          </a:prstGeom>
        </p:spPr>
      </p:pic>
      <p:pic>
        <p:nvPicPr>
          <p:cNvPr id="38" name="Picture 3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676170" y="3151174"/>
            <a:ext cx="868685" cy="868685"/>
          </a:xfrm>
          <a:prstGeom prst="rect">
            <a:avLst/>
          </a:prstGeom>
        </p:spPr>
      </p:pic>
      <p:pic>
        <p:nvPicPr>
          <p:cNvPr id="39" name="Picture 38"/>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675903" y="1561447"/>
            <a:ext cx="1345182" cy="284918"/>
          </a:xfrm>
          <a:prstGeom prst="rect">
            <a:avLst/>
          </a:prstGeom>
        </p:spPr>
      </p:pic>
      <p:pic>
        <p:nvPicPr>
          <p:cNvPr id="40" name="Picture 39"/>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478760" y="4144950"/>
            <a:ext cx="1739468" cy="351443"/>
          </a:xfrm>
          <a:prstGeom prst="rect">
            <a:avLst/>
          </a:prstGeom>
        </p:spPr>
      </p:pic>
      <p:pic>
        <p:nvPicPr>
          <p:cNvPr id="41" name="Picture 40"/>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3703321" y="3150973"/>
            <a:ext cx="1120042" cy="381420"/>
          </a:xfrm>
          <a:prstGeom prst="rect">
            <a:avLst/>
          </a:prstGeom>
        </p:spPr>
      </p:pic>
      <p:sp>
        <p:nvSpPr>
          <p:cNvPr id="42" name="Title 1"/>
          <p:cNvSpPr>
            <a:spLocks noGrp="1"/>
          </p:cNvSpPr>
          <p:nvPr>
            <p:ph type="title"/>
          </p:nvPr>
        </p:nvSpPr>
        <p:spPr>
          <a:xfrm>
            <a:off x="389436" y="171450"/>
            <a:ext cx="8363938" cy="671402"/>
          </a:xfrm>
        </p:spPr>
        <p:txBody>
          <a:bodyPr/>
          <a:lstStyle/>
          <a:p>
            <a:r>
              <a:rPr lang="en-US" b="1" dirty="0">
                <a:solidFill>
                  <a:srgbClr val="13409F"/>
                </a:solidFill>
                <a:latin typeface="Open Sans" panose="020B0606030504020204" pitchFamily="34" charset="0"/>
                <a:ea typeface="Open Sans" panose="020B0606030504020204" pitchFamily="34" charset="0"/>
                <a:cs typeface="Open Sans" panose="020B0606030504020204" pitchFamily="34" charset="0"/>
              </a:rPr>
              <a:t>In the Press</a:t>
            </a:r>
          </a:p>
        </p:txBody>
      </p:sp>
      <p:sp>
        <p:nvSpPr>
          <p:cNvPr id="43" name="Slide Number Placeholder 3">
            <a:extLst>
              <a:ext uri="{FF2B5EF4-FFF2-40B4-BE49-F238E27FC236}">
                <a16:creationId xmlns:a16="http://schemas.microsoft.com/office/drawing/2014/main" id="{6E065474-4932-964A-8D47-E7AD4A5020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8188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D05C2-1673-074C-BEEE-AC9C716F6898}"/>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31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BF8184B-3939-0449-BD20-387AEED089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4072" y="0"/>
            <a:ext cx="4404283" cy="5143500"/>
          </a:xfrm>
          <a:prstGeom prst="rect">
            <a:avLst/>
          </a:prstGeom>
        </p:spPr>
      </p:pic>
      <p:pic>
        <p:nvPicPr>
          <p:cNvPr id="6" name="Picture 5">
            <a:extLst>
              <a:ext uri="{FF2B5EF4-FFF2-40B4-BE49-F238E27FC236}">
                <a16:creationId xmlns:a16="http://schemas.microsoft.com/office/drawing/2014/main" id="{C892FB10-E22E-A549-8373-E01D7F80B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1954" y="3565108"/>
            <a:ext cx="4976867" cy="1513139"/>
          </a:xfrm>
          <a:prstGeom prst="rect">
            <a:avLst/>
          </a:prstGeom>
          <a:noFill/>
        </p:spPr>
      </p:pic>
      <p:sp>
        <p:nvSpPr>
          <p:cNvPr id="9" name="Rectangle 8">
            <a:extLst>
              <a:ext uri="{FF2B5EF4-FFF2-40B4-BE49-F238E27FC236}">
                <a16:creationId xmlns:a16="http://schemas.microsoft.com/office/drawing/2014/main" id="{EC08FABB-D2C2-2346-9865-EA46696FDFD7}"/>
              </a:ext>
            </a:extLst>
          </p:cNvPr>
          <p:cNvSpPr/>
          <p:nvPr/>
        </p:nvSpPr>
        <p:spPr>
          <a:xfrm>
            <a:off x="0" y="935930"/>
            <a:ext cx="4111954" cy="3785652"/>
          </a:xfrm>
          <a:prstGeom prst="rect">
            <a:avLst/>
          </a:prstGeom>
        </p:spPr>
        <p:txBody>
          <a:bodyPr wrap="square">
            <a:spAutoFit/>
          </a:bodyPr>
          <a:lstStyle/>
          <a:p>
            <a:pPr lvl="0" defTabSz="686047">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Duke Reporters’ Lab uses </a:t>
            </a:r>
            <a:r>
              <a:rPr kumimoji="0" lang="en-US" sz="2400" b="0" i="0" u="none" strike="noStrike" kern="1200" cap="none" spc="0" normalizeH="0" baseline="0" noProof="0" dirty="0" err="1">
                <a:ln>
                  <a:noFill/>
                </a:ln>
                <a:solidFill>
                  <a:srgbClr val="C00000"/>
                </a:solidFill>
                <a:effectLst/>
                <a:uLnTx/>
                <a:uFillTx/>
                <a:latin typeface="Garamond" panose="02020404030301010803" pitchFamily="18" charset="0"/>
                <a:ea typeface="+mn-ea"/>
                <a:cs typeface="+mn-cs"/>
              </a:rPr>
              <a:t>ClaimBuster</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 API in creating daily newsletters that recommend </a:t>
            </a:r>
            <a:r>
              <a:rPr lang="en-US" sz="2400" dirty="0">
                <a:solidFill>
                  <a:srgbClr val="C00000"/>
                </a:solidFill>
                <a:latin typeface="Garamond" panose="02020404030301010803" pitchFamily="18" charset="0"/>
              </a:rPr>
              <a:t>to The Washington Post, New York Times, PolitiFact, and other fact-checkers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most check-worthy claims in CNN programs, Tweets, Facebook ports, and the Congressional Record.</a:t>
            </a:r>
          </a:p>
        </p:txBody>
      </p:sp>
    </p:spTree>
    <p:extLst>
      <p:ext uri="{BB962C8B-B14F-4D97-AF65-F5344CB8AC3E}">
        <p14:creationId xmlns:p14="http://schemas.microsoft.com/office/powerpoint/2010/main" val="4061631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89FCA5-A32D-0243-9255-A3B9A71319FF}"/>
              </a:ext>
            </a:extLst>
          </p:cNvPr>
          <p:cNvSpPr>
            <a:spLocks noGrp="1"/>
          </p:cNvSpPr>
          <p:nvPr>
            <p:ph type="sldNum" sz="quarter" idx="10"/>
          </p:nvPr>
        </p:nvSpPr>
        <p:spPr/>
        <p:txBody>
          <a:bodyPr/>
          <a:lstStyle/>
          <a:p>
            <a:fld id="{FC2EED17-1836-6142-A4B1-ABB9C7C22E41}" type="slidenum">
              <a:rPr lang="en-US" smtClean="0"/>
              <a:pPr/>
              <a:t>32</a:t>
            </a:fld>
            <a:endParaRPr lang="en-US"/>
          </a:p>
        </p:txBody>
      </p:sp>
      <p:pic>
        <p:nvPicPr>
          <p:cNvPr id="7" name="Picture 6">
            <a:extLst>
              <a:ext uri="{FF2B5EF4-FFF2-40B4-BE49-F238E27FC236}">
                <a16:creationId xmlns:a16="http://schemas.microsoft.com/office/drawing/2014/main" id="{B9C24126-5266-5B40-876C-0F6A4715EA3A}"/>
              </a:ext>
            </a:extLst>
          </p:cNvPr>
          <p:cNvPicPr>
            <a:picLocks noChangeAspect="1"/>
          </p:cNvPicPr>
          <p:nvPr/>
        </p:nvPicPr>
        <p:blipFill>
          <a:blip r:embed="rId2"/>
          <a:stretch>
            <a:fillRect/>
          </a:stretch>
        </p:blipFill>
        <p:spPr>
          <a:xfrm>
            <a:off x="0" y="-51853"/>
            <a:ext cx="9144000" cy="4952246"/>
          </a:xfrm>
          <a:prstGeom prst="rect">
            <a:avLst/>
          </a:prstGeom>
        </p:spPr>
      </p:pic>
    </p:spTree>
    <p:extLst>
      <p:ext uri="{BB962C8B-B14F-4D97-AF65-F5344CB8AC3E}">
        <p14:creationId xmlns:p14="http://schemas.microsoft.com/office/powerpoint/2010/main" val="1399612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68166" y="1063229"/>
            <a:ext cx="8934269"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b="1" dirty="0">
                <a:solidFill>
                  <a:srgbClr val="C00000"/>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endParaRPr lang="en-US" sz="2400" b="1" dirty="0">
              <a:solidFill>
                <a:srgbClr val="C00000"/>
              </a:solidFill>
            </a:endParaRP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33</a:t>
            </a:fld>
            <a:endParaRPr lang="en-US" dirty="0"/>
          </a:p>
        </p:txBody>
      </p:sp>
    </p:spTree>
    <p:extLst>
      <p:ext uri="{BB962C8B-B14F-4D97-AF65-F5344CB8AC3E}">
        <p14:creationId xmlns:p14="http://schemas.microsoft.com/office/powerpoint/2010/main" val="141037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49"/>
            <a:ext cx="8363938" cy="3368163"/>
          </a:xfrm>
        </p:spPr>
        <p:txBody>
          <a:bodyPr>
            <a:no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An extension of FrameNet </a:t>
            </a:r>
            <a:r>
              <a:rPr lang="da-DK" sz="2000" b="0" dirty="0">
                <a:solidFill>
                  <a:schemeClr val="tx1"/>
                </a:solidFill>
              </a:rPr>
              <a:t>(Baker et. al., 1998)</a:t>
            </a:r>
            <a:r>
              <a:rPr lang="en-US" sz="2000" b="0" dirty="0">
                <a:solidFill>
                  <a:schemeClr val="tx1"/>
                </a:solidFill>
              </a:rPr>
              <a:t> for structured and semantic modeling of factual claims. </a:t>
            </a:r>
          </a:p>
          <a:p>
            <a:pPr marL="0" indent="0" algn="just">
              <a:lnSpc>
                <a:spcPct val="100000"/>
              </a:lnSpc>
              <a:spcBef>
                <a:spcPts val="200"/>
              </a:spcBef>
              <a:spcAft>
                <a:spcPts val="200"/>
              </a:spcAft>
              <a:buClr>
                <a:srgbClr val="C00000"/>
              </a:buClr>
              <a:buNone/>
            </a:pP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ea typeface="Arial" charset="0"/>
                <a:cs typeface="Arial" charset="0"/>
              </a:rPr>
              <a:t>Capture various aspects of a factual claim: domain and topic, entities involved and their relationships, quantities, comparisons, aggregate structures ... </a:t>
            </a:r>
          </a:p>
          <a:p>
            <a:pPr marL="0" indent="0" algn="just">
              <a:lnSpc>
                <a:spcPct val="100000"/>
              </a:lnSpc>
              <a:spcBef>
                <a:spcPts val="200"/>
              </a:spcBef>
              <a:spcAft>
                <a:spcPts val="200"/>
              </a:spcAft>
              <a:buClr>
                <a:srgbClr val="C00000"/>
              </a:buClr>
              <a:buNone/>
            </a:pPr>
            <a:endParaRPr lang="en-US" sz="2000" b="0" dirty="0">
              <a:solidFill>
                <a:schemeClr val="tx1"/>
              </a:solidFill>
              <a:ea typeface="Arial" charset="0"/>
              <a:cs typeface="Arial" charset="0"/>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Useful for various steps in automating fact-checking: detecting factual claims, matching claims with fact-checks, translating claims to structured queries, ... </a:t>
            </a:r>
            <a:endParaRPr lang="en-US" sz="2000" b="0" dirty="0">
              <a:solidFill>
                <a:schemeClr val="tx1"/>
              </a:solidFill>
              <a:ea typeface="Arial" charset="0"/>
              <a:cs typeface="Arial" charset="0"/>
            </a:endParaRPr>
          </a:p>
        </p:txBody>
      </p:sp>
      <p:sp>
        <p:nvSpPr>
          <p:cNvPr id="3" name="Title 2"/>
          <p:cNvSpPr>
            <a:spLocks noGrp="1"/>
          </p:cNvSpPr>
          <p:nvPr>
            <p:ph type="title"/>
          </p:nvPr>
        </p:nvSpPr>
        <p:spPr>
          <a:xfrm>
            <a:off x="389436" y="306098"/>
            <a:ext cx="8363938" cy="664797"/>
          </a:xfrm>
        </p:spPr>
        <p:txBody>
          <a:bodyPr>
            <a:noAutofit/>
          </a:bodyPr>
          <a:lstStyle/>
          <a:p>
            <a:r>
              <a:rPr lang="en-US" sz="3200" b="1" dirty="0">
                <a:ea typeface="Arial" charset="0"/>
              </a:rPr>
              <a:t>Using Frames to Model Factual Claims</a:t>
            </a:r>
            <a:endParaRPr lang="en-US" sz="3200" dirty="0"/>
          </a:p>
        </p:txBody>
      </p:sp>
      <p:sp>
        <p:nvSpPr>
          <p:cNvPr id="4" name="Slide Number Placeholder 3"/>
          <p:cNvSpPr>
            <a:spLocks noGrp="1"/>
          </p:cNvSpPr>
          <p:nvPr>
            <p:ph type="sldNum" sz="quarter" idx="10"/>
          </p:nvPr>
        </p:nvSpPr>
        <p:spPr/>
        <p:txBody>
          <a:bodyPr/>
          <a:lstStyle/>
          <a:p>
            <a:fld id="{FC2EED17-1836-6142-A4B1-ABB9C7C22E41}" type="slidenum">
              <a:rPr lang="en-US" smtClean="0"/>
              <a:pPr/>
              <a:t>34</a:t>
            </a:fld>
            <a:endParaRPr lang="en-US"/>
          </a:p>
        </p:txBody>
      </p:sp>
    </p:spTree>
    <p:extLst>
      <p:ext uri="{BB962C8B-B14F-4D97-AF65-F5344CB8AC3E}">
        <p14:creationId xmlns:p14="http://schemas.microsoft.com/office/powerpoint/2010/main" val="343832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2EED17-1836-6142-A4B1-ABB9C7C22E41}" type="slidenum">
              <a:rPr lang="en-US" smtClean="0"/>
              <a:pPr/>
              <a:t>35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5" y="42239"/>
            <a:ext cx="7243833" cy="5009754"/>
          </a:xfrm>
          <a:prstGeom prst="rect">
            <a:avLst/>
          </a:prstGeom>
        </p:spPr>
      </p:pic>
      <p:sp>
        <p:nvSpPr>
          <p:cNvPr id="6" name="Rectangle 5"/>
          <p:cNvSpPr/>
          <p:nvPr/>
        </p:nvSpPr>
        <p:spPr>
          <a:xfrm>
            <a:off x="7232605" y="869506"/>
            <a:ext cx="1869830" cy="1077218"/>
          </a:xfrm>
          <a:prstGeom prst="rect">
            <a:avLst/>
          </a:prstGeom>
        </p:spPr>
        <p:txBody>
          <a:bodyPr wrap="square">
            <a:spAutoFit/>
          </a:bodyPr>
          <a:lstStyle/>
          <a:p>
            <a:pPr algn="just"/>
            <a:r>
              <a:rPr lang="en-US" sz="1600" b="1" dirty="0">
                <a:solidFill>
                  <a:srgbClr val="C00000"/>
                </a:solidFill>
                <a:latin typeface="Open Sans" charset="0"/>
                <a:ea typeface="Arial" charset="0"/>
                <a:cs typeface="Arial" charset="0"/>
              </a:rPr>
              <a:t>Figure: </a:t>
            </a:r>
            <a:r>
              <a:rPr lang="en-US" sz="1600" i="1" dirty="0">
                <a:latin typeface="Open Sans" charset="0"/>
                <a:ea typeface="Arial" charset="0"/>
                <a:cs typeface="Arial" charset="0"/>
              </a:rPr>
              <a:t>Vote</a:t>
            </a:r>
            <a:r>
              <a:rPr lang="en-US" sz="1600" dirty="0">
                <a:latin typeface="Open Sans" charset="0"/>
                <a:ea typeface="Arial" charset="0"/>
                <a:cs typeface="Arial" charset="0"/>
              </a:rPr>
              <a:t> and </a:t>
            </a:r>
            <a:r>
              <a:rPr lang="en-US" sz="1600" i="1" dirty="0">
                <a:latin typeface="Open Sans" charset="0"/>
                <a:ea typeface="Arial" charset="0"/>
                <a:cs typeface="Arial" charset="0"/>
              </a:rPr>
              <a:t>Occupy rank </a:t>
            </a:r>
            <a:r>
              <a:rPr lang="en-US" sz="1600" dirty="0">
                <a:latin typeface="Open Sans" charset="0"/>
                <a:ea typeface="Arial" charset="0"/>
                <a:cs typeface="Arial" charset="0"/>
              </a:rPr>
              <a:t>frames along with their </a:t>
            </a:r>
            <a:r>
              <a:rPr lang="en-US" sz="1600" i="1" dirty="0">
                <a:latin typeface="Open Sans" charset="0"/>
                <a:ea typeface="Arial" charset="0"/>
                <a:cs typeface="Arial" charset="0"/>
              </a:rPr>
              <a:t>LUs. </a:t>
            </a:r>
            <a:endParaRPr lang="en-US" sz="1600" dirty="0">
              <a:latin typeface="Open Sans" charset="0"/>
              <a:ea typeface="Arial" charset="0"/>
              <a:cs typeface="Arial" charset="0"/>
            </a:endParaRPr>
          </a:p>
        </p:txBody>
      </p:sp>
    </p:spTree>
    <p:extLst>
      <p:ext uri="{BB962C8B-B14F-4D97-AF65-F5344CB8AC3E}">
        <p14:creationId xmlns:p14="http://schemas.microsoft.com/office/powerpoint/2010/main" val="816112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C2EED17-1836-6142-A4B1-ABB9C7C22E41}" type="slidenum">
              <a:rPr lang="en-US" smtClean="0"/>
              <a:pPr/>
              <a:t>36</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078" t="8205" r="9692" b="10256"/>
          <a:stretch/>
        </p:blipFill>
        <p:spPr>
          <a:xfrm>
            <a:off x="7379142" y="2112951"/>
            <a:ext cx="1312985" cy="1317959"/>
          </a:xfrm>
          <a:prstGeom prst="rect">
            <a:avLst/>
          </a:prstGeom>
        </p:spPr>
      </p:pic>
      <p:sp>
        <p:nvSpPr>
          <p:cNvPr id="7" name="Rectangle 6"/>
          <p:cNvSpPr/>
          <p:nvPr/>
        </p:nvSpPr>
        <p:spPr>
          <a:xfrm>
            <a:off x="7228385" y="3530544"/>
            <a:ext cx="1915615" cy="954107"/>
          </a:xfrm>
          <a:prstGeom prst="rect">
            <a:avLst/>
          </a:prstGeom>
        </p:spPr>
        <p:txBody>
          <a:bodyPr wrap="square">
            <a:spAutoFit/>
          </a:bodyPr>
          <a:lstStyle/>
          <a:p>
            <a:r>
              <a:rPr lang="en-US" sz="1400" dirty="0">
                <a:hlinkClick r:id="rId3"/>
              </a:rPr>
              <a:t>https://idir-server3.uta.edu/claimportal/frontendv2/production/</a:t>
            </a:r>
            <a:r>
              <a:rPr lang="en-US" sz="1400" dirty="0"/>
              <a:t> </a:t>
            </a:r>
          </a:p>
        </p:txBody>
      </p:sp>
      <p:pic>
        <p:nvPicPr>
          <p:cNvPr id="2" name="Picture 1">
            <a:extLst>
              <a:ext uri="{FF2B5EF4-FFF2-40B4-BE49-F238E27FC236}">
                <a16:creationId xmlns:a16="http://schemas.microsoft.com/office/drawing/2014/main" id="{2677C06B-087E-B44B-A400-1C249C9327B1}"/>
              </a:ext>
            </a:extLst>
          </p:cNvPr>
          <p:cNvPicPr>
            <a:picLocks noChangeAspect="1"/>
          </p:cNvPicPr>
          <p:nvPr/>
        </p:nvPicPr>
        <p:blipFill>
          <a:blip r:embed="rId4"/>
          <a:stretch>
            <a:fillRect/>
          </a:stretch>
        </p:blipFill>
        <p:spPr>
          <a:xfrm>
            <a:off x="727833" y="679537"/>
            <a:ext cx="6241002" cy="3805114"/>
          </a:xfrm>
          <a:prstGeom prst="rect">
            <a:avLst/>
          </a:prstGeom>
        </p:spPr>
      </p:pic>
      <p:sp>
        <p:nvSpPr>
          <p:cNvPr id="8" name="Title 1">
            <a:extLst>
              <a:ext uri="{FF2B5EF4-FFF2-40B4-BE49-F238E27FC236}">
                <a16:creationId xmlns:a16="http://schemas.microsoft.com/office/drawing/2014/main" id="{BB5ECE59-B40A-CE49-879C-80379FA042F7}"/>
              </a:ext>
            </a:extLst>
          </p:cNvPr>
          <p:cNvSpPr txBox="1">
            <a:spLocks/>
          </p:cNvSpPr>
          <p:nvPr/>
        </p:nvSpPr>
        <p:spPr>
          <a:xfrm>
            <a:off x="221942" y="54805"/>
            <a:ext cx="7874493" cy="604955"/>
          </a:xfrm>
          <a:prstGeom prst="rect">
            <a:avLst/>
          </a:prstGeom>
        </p:spPr>
        <p:txBody>
          <a:bodyPr vert="horz" lIns="91440" tIns="45720" rIns="91440" bIns="45720" rtlCol="0" anchor="ctr">
            <a:normAutofit fontScale="90000" lnSpcReduction="10000"/>
          </a:bodyPr>
          <a:lstStyle>
            <a:lvl1pPr algn="ctr" defTabSz="349883" rtl="0" eaLnBrk="1" latinLnBrk="0" hangingPunct="1">
              <a:spcBef>
                <a:spcPct val="0"/>
              </a:spcBef>
              <a:buNone/>
              <a:defRPr sz="2448" b="1" kern="1200" spc="-51">
                <a:solidFill>
                  <a:srgbClr val="13409F"/>
                </a:solidFill>
                <a:latin typeface="Open Sans" panose="020B0606030504020204" pitchFamily="34" charset="0"/>
                <a:ea typeface="Open Sans" panose="020B0606030504020204" pitchFamily="34" charset="0"/>
                <a:cs typeface="Open Sans" panose="020B0606030504020204" pitchFamily="34" charset="0"/>
              </a:defRPr>
            </a:lvl1pPr>
          </a:lstStyle>
          <a:p>
            <a:pPr>
              <a:spcBef>
                <a:spcPts val="200"/>
              </a:spcBef>
              <a:spcAft>
                <a:spcPts val="200"/>
              </a:spcAft>
            </a:pPr>
            <a:r>
              <a:rPr lang="en-US" sz="2000" dirty="0" err="1">
                <a:solidFill>
                  <a:srgbClr val="C00000"/>
                </a:solidFill>
              </a:rPr>
              <a:t>ClaimPortal</a:t>
            </a:r>
            <a:r>
              <a:rPr lang="en-US" sz="2000" dirty="0"/>
              <a:t>: Integrated Monitoring, Searching, Checking, and Analytics of Factual Claims on Twitter</a:t>
            </a:r>
          </a:p>
        </p:txBody>
      </p:sp>
    </p:spTree>
    <p:extLst>
      <p:ext uri="{BB962C8B-B14F-4D97-AF65-F5344CB8AC3E}">
        <p14:creationId xmlns:p14="http://schemas.microsoft.com/office/powerpoint/2010/main" val="433013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120A02-4DA3-7147-8733-8217E397B66E}"/>
              </a:ext>
            </a:extLst>
          </p:cNvPr>
          <p:cNvSpPr>
            <a:spLocks noGrp="1"/>
          </p:cNvSpPr>
          <p:nvPr>
            <p:ph type="sldNum" sz="quarter" idx="11"/>
          </p:nvPr>
        </p:nvSpPr>
        <p:spPr/>
        <p:txBody>
          <a:bodyPr/>
          <a:lstStyle/>
          <a:p>
            <a:fld id="{FC2EED17-1836-6142-A4B1-ABB9C7C22E41}" type="slidenum">
              <a:rPr lang="en-US" smtClean="0"/>
              <a:pPr/>
              <a:t>37</a:t>
            </a:fld>
            <a:endParaRPr lang="en-US"/>
          </a:p>
        </p:txBody>
      </p:sp>
      <p:pic>
        <p:nvPicPr>
          <p:cNvPr id="5" name="Picture 4">
            <a:extLst>
              <a:ext uri="{FF2B5EF4-FFF2-40B4-BE49-F238E27FC236}">
                <a16:creationId xmlns:a16="http://schemas.microsoft.com/office/drawing/2014/main" id="{236643F3-AB27-3C48-8DDD-9ECBB6FA4793}"/>
              </a:ext>
            </a:extLst>
          </p:cNvPr>
          <p:cNvPicPr>
            <a:picLocks noChangeAspect="1"/>
          </p:cNvPicPr>
          <p:nvPr/>
        </p:nvPicPr>
        <p:blipFill>
          <a:blip r:embed="rId2"/>
          <a:stretch>
            <a:fillRect/>
          </a:stretch>
        </p:blipFill>
        <p:spPr>
          <a:xfrm>
            <a:off x="0" y="783112"/>
            <a:ext cx="9144000" cy="3577275"/>
          </a:xfrm>
          <a:prstGeom prst="rect">
            <a:avLst/>
          </a:prstGeom>
        </p:spPr>
      </p:pic>
    </p:spTree>
    <p:extLst>
      <p:ext uri="{BB962C8B-B14F-4D97-AF65-F5344CB8AC3E}">
        <p14:creationId xmlns:p14="http://schemas.microsoft.com/office/powerpoint/2010/main" val="358876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4CD7E6-C6A1-D14D-8080-CFE4400175CC}"/>
              </a:ext>
            </a:extLst>
          </p:cNvPr>
          <p:cNvSpPr>
            <a:spLocks noGrp="1"/>
          </p:cNvSpPr>
          <p:nvPr>
            <p:ph type="sldNum" sz="quarter" idx="11"/>
          </p:nvPr>
        </p:nvSpPr>
        <p:spPr/>
        <p:txBody>
          <a:bodyPr/>
          <a:lstStyle/>
          <a:p>
            <a:fld id="{FC2EED17-1836-6142-A4B1-ABB9C7C22E41}" type="slidenum">
              <a:rPr lang="en-US" smtClean="0"/>
              <a:pPr/>
              <a:t>38</a:t>
            </a:fld>
            <a:endParaRPr lang="en-US"/>
          </a:p>
        </p:txBody>
      </p:sp>
      <p:pic>
        <p:nvPicPr>
          <p:cNvPr id="5" name="Picture 4">
            <a:extLst>
              <a:ext uri="{FF2B5EF4-FFF2-40B4-BE49-F238E27FC236}">
                <a16:creationId xmlns:a16="http://schemas.microsoft.com/office/drawing/2014/main" id="{F35E426A-5B3B-4E41-B0D3-0B7EC3DD9C78}"/>
              </a:ext>
            </a:extLst>
          </p:cNvPr>
          <p:cNvPicPr>
            <a:picLocks noChangeAspect="1"/>
          </p:cNvPicPr>
          <p:nvPr/>
        </p:nvPicPr>
        <p:blipFill>
          <a:blip r:embed="rId2"/>
          <a:stretch>
            <a:fillRect/>
          </a:stretch>
        </p:blipFill>
        <p:spPr>
          <a:xfrm>
            <a:off x="594518" y="0"/>
            <a:ext cx="7361813" cy="4426121"/>
          </a:xfrm>
          <a:prstGeom prst="rect">
            <a:avLst/>
          </a:prstGeom>
        </p:spPr>
      </p:pic>
    </p:spTree>
    <p:extLst>
      <p:ext uri="{BB962C8B-B14F-4D97-AF65-F5344CB8AC3E}">
        <p14:creationId xmlns:p14="http://schemas.microsoft.com/office/powerpoint/2010/main" val="3603938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84083" y="1085849"/>
            <a:ext cx="9018352"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b="1" dirty="0" err="1">
                <a:solidFill>
                  <a:srgbClr val="C00000"/>
                </a:solidFill>
              </a:rPr>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39</a:t>
            </a:fld>
            <a:endParaRPr lang="en-US" dirty="0"/>
          </a:p>
        </p:txBody>
      </p:sp>
    </p:spTree>
    <p:extLst>
      <p:ext uri="{BB962C8B-B14F-4D97-AF65-F5344CB8AC3E}">
        <p14:creationId xmlns:p14="http://schemas.microsoft.com/office/powerpoint/2010/main" val="20057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252247" y="1001769"/>
            <a:ext cx="8741531" cy="3486151"/>
          </a:xfrm>
        </p:spPr>
        <p:txBody>
          <a:bodyPr>
            <a:noAutofit/>
          </a:bodyPr>
          <a:lstStyle/>
          <a:p>
            <a:pPr>
              <a:lnSpc>
                <a:spcPct val="120000"/>
              </a:lnSpc>
            </a:pPr>
            <a:r>
              <a:rPr lang="en-US" sz="2400" dirty="0"/>
              <a:t>A Brief History of Our Computational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endParaRPr lang="en-US" sz="2400" b="0" dirty="0">
              <a:solidFill>
                <a:schemeClr val="tx1"/>
              </a:solidFill>
            </a:endParaRPr>
          </a:p>
          <a:p>
            <a:pPr lvl="1">
              <a:lnSpc>
                <a:spcPct val="120000"/>
              </a:lnSpc>
            </a:pPr>
            <a:r>
              <a:rPr lang="en-US" sz="2400" b="0" dirty="0">
                <a:solidFill>
                  <a:schemeClr val="tx1"/>
                </a:solidFill>
              </a:rPr>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endParaRPr lang="en-US" sz="2400" dirty="0"/>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4</a:t>
            </a:fld>
            <a:endParaRPr lang="en-US"/>
          </a:p>
        </p:txBody>
      </p:sp>
    </p:spTree>
    <p:extLst>
      <p:ext uri="{BB962C8B-B14F-4D97-AF65-F5344CB8AC3E}">
        <p14:creationId xmlns:p14="http://schemas.microsoft.com/office/powerpoint/2010/main" val="240859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8F74423-1499-1840-8646-89FE1277E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1" y="0"/>
            <a:ext cx="5575947" cy="5143500"/>
          </a:xfrm>
          <a:prstGeom prst="rect">
            <a:avLst/>
          </a:prstGeom>
        </p:spPr>
      </p:pic>
    </p:spTree>
    <p:extLst>
      <p:ext uri="{BB962C8B-B14F-4D97-AF65-F5344CB8AC3E}">
        <p14:creationId xmlns:p14="http://schemas.microsoft.com/office/powerpoint/2010/main" val="37615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spTree>
    <p:extLst>
      <p:ext uri="{BB962C8B-B14F-4D97-AF65-F5344CB8AC3E}">
        <p14:creationId xmlns:p14="http://schemas.microsoft.com/office/powerpoint/2010/main" val="346861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96E9D-08AA-B745-90D8-3A01F62C5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19" y="0"/>
            <a:ext cx="5575947" cy="5143500"/>
          </a:xfrm>
          <a:prstGeom prst="rect">
            <a:avLst/>
          </a:prstGeom>
        </p:spPr>
      </p:pic>
      <p:sp>
        <p:nvSpPr>
          <p:cNvPr id="4" name="Slide Number Placeholder 3">
            <a:extLst>
              <a:ext uri="{FF2B5EF4-FFF2-40B4-BE49-F238E27FC236}">
                <a16:creationId xmlns:a16="http://schemas.microsoft.com/office/drawing/2014/main" id="{52E36876-A182-2147-91AA-69A7E9BD9E9B}"/>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5BDC76C0-F361-1D45-A58B-B3D948443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 y="3925913"/>
            <a:ext cx="9144000" cy="1217587"/>
          </a:xfrm>
          <a:prstGeom prst="rect">
            <a:avLst/>
          </a:prstGeom>
        </p:spPr>
      </p:pic>
      <p:pic>
        <p:nvPicPr>
          <p:cNvPr id="5" name="Picture 4">
            <a:extLst>
              <a:ext uri="{FF2B5EF4-FFF2-40B4-BE49-F238E27FC236}">
                <a16:creationId xmlns:a16="http://schemas.microsoft.com/office/drawing/2014/main" id="{996ED5D0-F38C-4A46-9E3C-8BDBE2258F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2903" y="498355"/>
            <a:ext cx="4832552" cy="3278701"/>
          </a:xfrm>
          <a:prstGeom prst="rect">
            <a:avLst/>
          </a:prstGeom>
        </p:spPr>
      </p:pic>
      <p:pic>
        <p:nvPicPr>
          <p:cNvPr id="6" name="Picture 5">
            <a:extLst>
              <a:ext uri="{FF2B5EF4-FFF2-40B4-BE49-F238E27FC236}">
                <a16:creationId xmlns:a16="http://schemas.microsoft.com/office/drawing/2014/main" id="{94C5DEF6-F7C3-FE48-B544-1AA8E51C59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5846" y="656689"/>
            <a:ext cx="1624536" cy="870845"/>
          </a:xfrm>
          <a:prstGeom prst="rect">
            <a:avLst/>
          </a:prstGeom>
        </p:spPr>
      </p:pic>
    </p:spTree>
    <p:extLst>
      <p:ext uri="{BB962C8B-B14F-4D97-AF65-F5344CB8AC3E}">
        <p14:creationId xmlns:p14="http://schemas.microsoft.com/office/powerpoint/2010/main" val="395755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26566" y="1458833"/>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5" name="Right Arrow 4"/>
          <p:cNvSpPr/>
          <p:nvPr/>
        </p:nvSpPr>
        <p:spPr bwMode="auto">
          <a:xfrm rot="5400000">
            <a:off x="7295340" y="328378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6" name="Title 1"/>
          <p:cNvSpPr txBox="1">
            <a:spLocks/>
          </p:cNvSpPr>
          <p:nvPr/>
        </p:nvSpPr>
        <p:spPr>
          <a:xfrm>
            <a:off x="5198807" y="863645"/>
            <a:ext cx="3563564"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New tuple appended to database</a:t>
            </a:r>
          </a:p>
        </p:txBody>
      </p:sp>
      <p:sp>
        <p:nvSpPr>
          <p:cNvPr id="7" name="Title 1"/>
          <p:cNvSpPr txBox="1">
            <a:spLocks/>
          </p:cNvSpPr>
          <p:nvPr/>
        </p:nvSpPr>
        <p:spPr>
          <a:xfrm>
            <a:off x="6343131" y="3861205"/>
            <a:ext cx="2568095" cy="33566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Fact-finding algorithms</a:t>
            </a:r>
          </a:p>
        </p:txBody>
      </p:sp>
      <p:sp>
        <p:nvSpPr>
          <p:cNvPr id="9" name="Rectangle 8"/>
          <p:cNvSpPr/>
          <p:nvPr/>
        </p:nvSpPr>
        <p:spPr bwMode="auto">
          <a:xfrm>
            <a:off x="211455" y="3439466"/>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just" defTabSz="686047" rtl="0" eaLnBrk="1" fontAlgn="auto" latinLnBrk="0" hangingPunct="1">
              <a:lnSpc>
                <a:spcPct val="90000"/>
              </a:lnSpc>
              <a:spcBef>
                <a:spcPct val="0"/>
              </a:spcBef>
              <a:spcAft>
                <a:spcPts val="0"/>
              </a:spcAft>
              <a:buClrTx/>
              <a:buSzTx/>
              <a:buFontTx/>
              <a:buNone/>
              <a:tabLst>
                <a:tab pos="6400800" algn="l"/>
              </a:tabLst>
              <a:defRPr/>
            </a:pP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Wesley had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12 points, 13 assists and 5 rebounds </a:t>
            </a:r>
            <a:r>
              <a:rPr kumimoji="0" lang="en-US" sz="2000" b="0" i="0" u="none" strike="noStrike" kern="1200" cap="none" spc="-100" normalizeH="0" baseline="0" noProof="0" dirty="0">
                <a:ln w="3175">
                  <a:noFill/>
                </a:ln>
                <a:solidFill>
                  <a:srgbClr val="000000"/>
                </a:solidFill>
                <a:effectLst/>
                <a:uLnTx/>
                <a:uFillTx/>
                <a:latin typeface="Garamond" panose="02020404030301010803" pitchFamily="18" charset="0"/>
                <a:ea typeface="+mn-ea"/>
                <a:cs typeface="Times New Roman" pitchFamily="18" charset="0"/>
              </a:rPr>
              <a:t>on February 25, 1996 to become the first player with a 12/13/5 (points/assists/rebounds) in </a:t>
            </a:r>
            <a:r>
              <a:rPr kumimoji="0" lang="en-US" sz="2000" b="0" i="0" u="none" strike="noStrike" kern="1200" cap="none" spc="-100" normalizeH="0" baseline="0" noProof="0" dirty="0">
                <a:ln w="3175">
                  <a:noFill/>
                </a:ln>
                <a:solidFill>
                  <a:srgbClr val="910091"/>
                </a:solidFill>
                <a:effectLst/>
                <a:uLnTx/>
                <a:uFillTx/>
                <a:latin typeface="Garamond" panose="02020404030301010803" pitchFamily="18" charset="0"/>
                <a:ea typeface="+mn-ea"/>
                <a:cs typeface="Times New Roman" pitchFamily="18" charset="0"/>
              </a:rPr>
              <a:t>February. </a:t>
            </a:r>
          </a:p>
        </p:txBody>
      </p:sp>
      <p:sp>
        <p:nvSpPr>
          <p:cNvPr id="10" name="Right Arrow 9"/>
          <p:cNvSpPr/>
          <p:nvPr/>
        </p:nvSpPr>
        <p:spPr bwMode="auto">
          <a:xfrm flipH="1">
            <a:off x="5186187" y="3807272"/>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FF8A00"/>
              </a:solidFill>
              <a:effectLst/>
              <a:uLnTx/>
              <a:uFillTx/>
              <a:latin typeface="Segoe UI" pitchFamily="34" charset="0"/>
              <a:ea typeface="Segoe UI" pitchFamily="34" charset="0"/>
              <a:cs typeface="Segoe UI" pitchFamily="34" charset="0"/>
            </a:endParaRPr>
          </a:p>
        </p:txBody>
      </p:sp>
      <p:sp>
        <p:nvSpPr>
          <p:cNvPr id="11" name="Title 1"/>
          <p:cNvSpPr txBox="1">
            <a:spLocks/>
          </p:cNvSpPr>
          <p:nvPr/>
        </p:nvSpPr>
        <p:spPr>
          <a:xfrm>
            <a:off x="190190" y="4475030"/>
            <a:ext cx="6029853" cy="3323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just" defTabSz="68604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Times New Roman" pitchFamily="18" charset="0"/>
              </a:rPr>
              <a:t>Number-based facts make news stories more engaging</a:t>
            </a:r>
          </a:p>
        </p:txBody>
      </p:sp>
      <p:pic>
        <p:nvPicPr>
          <p:cNvPr id="1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67633" y="145458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067633" y="262616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solidFill>
                <a:srgbClr val="C00000"/>
              </a:solidFill>
              <a:effectLst/>
              <a:uLnTx/>
              <a:uFillTx/>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5964" y="1122975"/>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a:t>Exceptional Fact Finding</a:t>
            </a:r>
          </a:p>
        </p:txBody>
      </p:sp>
      <p:sp>
        <p:nvSpPr>
          <p:cNvPr id="18" name="Rectangle 17"/>
          <p:cNvSpPr/>
          <p:nvPr/>
        </p:nvSpPr>
        <p:spPr>
          <a:xfrm>
            <a:off x="23778" y="2111889"/>
            <a:ext cx="5066713" cy="830997"/>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Real-world event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(sports, transportation, crime, weather, finance, social media)</a:t>
            </a:r>
          </a:p>
        </p:txBody>
      </p:sp>
      <p:sp>
        <p:nvSpPr>
          <p:cNvPr id="16" name="Slide Number Placeholder 2"/>
          <p:cNvSpPr>
            <a:spLocks noGrp="1"/>
          </p:cNvSpPr>
          <p:nvPr>
            <p:ph type="sldNum" sz="quarter" idx="4294967295"/>
          </p:nvPr>
        </p:nvSpPr>
        <p:spPr>
          <a:xfrm>
            <a:off x="6993484" y="4852293"/>
            <a:ext cx="2133600" cy="274637"/>
          </a:xfrm>
          <a:prstGeom prst="rect">
            <a:avLst/>
          </a:prstGeo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43</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26429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40" y="63798"/>
            <a:ext cx="7340395" cy="5064798"/>
          </a:xfrm>
          <a:prstGeom prst="rect">
            <a:avLst/>
          </a:prstGeom>
        </p:spPr>
      </p:pic>
      <p:sp>
        <p:nvSpPr>
          <p:cNvPr id="4" name="Title 1"/>
          <p:cNvSpPr txBox="1">
            <a:spLocks/>
          </p:cNvSpPr>
          <p:nvPr/>
        </p:nvSpPr>
        <p:spPr>
          <a:xfrm>
            <a:off x="4265206" y="-2877"/>
            <a:ext cx="4878794" cy="1071062"/>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r>
              <a:rPr kumimoji="0" lang="en-US" sz="3200" b="0" i="0" u="none" strike="noStrike" kern="1200" cap="none" spc="-100" normalizeH="0" baseline="0" noProof="0" dirty="0">
                <a:ln w="3175">
                  <a:noFill/>
                </a:ln>
                <a:solidFill>
                  <a:srgbClr val="F58026"/>
                </a:solidFill>
                <a:effectLst/>
                <a:uLnTx/>
                <a:uFillTx/>
                <a:latin typeface="Garamond" panose="02020404030301010803" pitchFamily="18" charset="0"/>
                <a:ea typeface="+mn-ea"/>
                <a:cs typeface="Arial" charset="0"/>
              </a:rPr>
              <a:t>           </a:t>
            </a:r>
          </a:p>
          <a:p>
            <a:pPr marL="0" marR="0" lvl="0" indent="0" algn="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rPr>
              <a:t>idir.uta.edu/</a:t>
            </a:r>
            <a:r>
              <a:rPr kumimoji="0" lang="en-US" sz="3200" b="1" i="0" u="none" strike="noStrike" kern="1200" cap="none" spc="-100" normalizeH="0" baseline="0" noProof="0" dirty="0" err="1">
                <a:ln w="3175">
                  <a:noFill/>
                </a:ln>
                <a:solidFill>
                  <a:srgbClr val="0064B1"/>
                </a:solidFill>
                <a:effectLst/>
                <a:uLnTx/>
                <a:uFillTx/>
                <a:latin typeface="Garamond" panose="02020404030301010803" pitchFamily="18" charset="0"/>
                <a:ea typeface="+mn-ea"/>
                <a:cs typeface="Arial" charset="0"/>
              </a:rPr>
              <a:t>factwatcher</a:t>
            </a:r>
            <a:endParaRPr kumimoji="0" lang="en-US" sz="3200" b="1" i="0" u="none" strike="noStrike" kern="1200" cap="none" spc="-100" normalizeH="0" baseline="0" noProof="0" dirty="0">
              <a:ln w="3175">
                <a:noFill/>
              </a:ln>
              <a:solidFill>
                <a:srgbClr val="0064B1"/>
              </a:solidFill>
              <a:effectLst/>
              <a:uLnTx/>
              <a:uFillTx/>
              <a:latin typeface="Garamond" panose="02020404030301010803" pitchFamily="18" charset="0"/>
              <a:ea typeface="+mn-ea"/>
              <a:cs typeface="Arial"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1129" y="1315252"/>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p:cNvSpPr txBox="1"/>
          <p:nvPr/>
        </p:nvSpPr>
        <p:spPr>
          <a:xfrm>
            <a:off x="7581906" y="2402986"/>
            <a:ext cx="1427122"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Excellent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Demo Award</a:t>
            </a:r>
          </a:p>
        </p:txBody>
      </p:sp>
      <p:sp>
        <p:nvSpPr>
          <p:cNvPr id="12" name="Slide Number Placeholder 3">
            <a:extLst>
              <a:ext uri="{FF2B5EF4-FFF2-40B4-BE49-F238E27FC236}">
                <a16:creationId xmlns:a16="http://schemas.microsoft.com/office/drawing/2014/main" id="{F470D4A3-743D-E74A-828B-709020BDE63D}"/>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44</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62545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a:spLocks noGrp="1"/>
          </p:cNvSpPr>
          <p:nvPr>
            <p:ph type="body" sz="quarter" idx="10"/>
          </p:nvPr>
        </p:nvSpPr>
        <p:spPr>
          <a:xfrm>
            <a:off x="389435" y="1175544"/>
            <a:ext cx="8518818" cy="3693319"/>
          </a:xfrm>
        </p:spPr>
        <p:txBody>
          <a:bodyPr/>
          <a:lstStyle/>
          <a:p>
            <a:pPr marL="6350" lvl="5" indent="0">
              <a:buNone/>
            </a:pPr>
            <a:r>
              <a:rPr lang="en-US" sz="2000" b="1" dirty="0" err="1">
                <a:solidFill>
                  <a:schemeClr val="accent5">
                    <a:lumMod val="75000"/>
                  </a:schemeClr>
                </a:solidFill>
                <a:latin typeface="Garamond" panose="02020404030301010803" pitchFamily="18" charset="0"/>
              </a:rPr>
              <a:t>FactWatcher</a:t>
            </a:r>
            <a:r>
              <a:rPr lang="en-US" sz="2000" b="1" dirty="0">
                <a:solidFill>
                  <a:schemeClr val="accent5">
                    <a:lumMod val="75000"/>
                  </a:schemeClr>
                </a:solidFill>
                <a:latin typeface="Garamond" panose="02020404030301010803" pitchFamily="18" charset="0"/>
              </a:rPr>
              <a:t> [VLDB14 demo]</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[ICDE14] Situational Facts: </a:t>
            </a:r>
            <a:r>
              <a:rPr lang="en-US" sz="2000" dirty="0">
                <a:latin typeface="Garamond" charset="0"/>
                <a:ea typeface="Garamond" charset="0"/>
                <a:cs typeface="Garamond" charset="0"/>
              </a:rPr>
              <a:t>“No other player scored more pts and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against DAL than Jordan.”</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[KDD12] One-of-the-Few: </a:t>
            </a:r>
            <a:r>
              <a:rPr lang="en-US" sz="2000" dirty="0">
                <a:latin typeface="Garamond" charset="0"/>
                <a:ea typeface="Garamond" charset="0"/>
                <a:cs typeface="Garamond" charset="0"/>
              </a:rPr>
              <a:t>“Jordan scored 10 pts &amp; 10 </a:t>
            </a:r>
            <a:r>
              <a:rPr lang="en-US" sz="2000" dirty="0" err="1">
                <a:latin typeface="Garamond" charset="0"/>
                <a:ea typeface="Garamond" charset="0"/>
                <a:cs typeface="Garamond" charset="0"/>
              </a:rPr>
              <a:t>reb</a:t>
            </a:r>
            <a:r>
              <a:rPr lang="en-US" sz="2000" dirty="0">
                <a:latin typeface="Garamond" charset="0"/>
                <a:ea typeface="Garamond" charset="0"/>
                <a:cs typeface="Garamond" charset="0"/>
              </a:rPr>
              <a:t>. Only 3 others had similar performance.”</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[KDD11] Prominent Streaks: </a:t>
            </a:r>
            <a:r>
              <a:rPr lang="en-US" sz="2000" dirty="0">
                <a:latin typeface="Garamond" charset="0"/>
                <a:ea typeface="Garamond" charset="0"/>
                <a:cs typeface="Garamond" charset="0"/>
              </a:rPr>
              <a:t>“The Nikkei 225 closed below 10000 for the 12th consecutive week, the longest such streak since June 2009.” </a:t>
            </a:r>
          </a:p>
          <a:p>
            <a:pPr marL="349250" lvl="5" indent="-342900">
              <a:buFont typeface="Courier New" panose="02070309020205020404" pitchFamily="49" charset="0"/>
              <a:buChar char="o"/>
            </a:pPr>
            <a:r>
              <a:rPr lang="en-US" sz="2000" dirty="0">
                <a:solidFill>
                  <a:srgbClr val="C00000"/>
                </a:solidFill>
                <a:latin typeface="Garamond" charset="0"/>
                <a:ea typeface="Garamond" charset="0"/>
                <a:cs typeface="Garamond" charset="0"/>
              </a:rPr>
              <a:t>[TKDD14] General Prominent Streaks: </a:t>
            </a:r>
            <a:r>
              <a:rPr lang="en-US" sz="2000" dirty="0">
                <a:latin typeface="Garamond" charset="0"/>
                <a:ea typeface="Garamond" charset="0"/>
                <a:cs typeface="Garamond" charset="0"/>
              </a:rPr>
              <a:t>“James has scored at least 20 points and handed out 10 or more assists in each of his last five games against the Hawks, the longest streak he has ever had against one team.”</a:t>
            </a:r>
          </a:p>
          <a:p>
            <a:pPr marL="6350" lvl="5" indent="0">
              <a:buNone/>
            </a:pPr>
            <a:r>
              <a:rPr lang="en-US" sz="2000" dirty="0">
                <a:solidFill>
                  <a:schemeClr val="accent5">
                    <a:lumMod val="75000"/>
                  </a:schemeClr>
                </a:solidFill>
                <a:latin typeface="Garamond" charset="0"/>
                <a:ea typeface="Garamond" charset="0"/>
                <a:cs typeface="Garamond" charset="0"/>
              </a:rPr>
              <a:t>Frequent Episode Mining [ICDE15]</a:t>
            </a:r>
          </a:p>
        </p:txBody>
      </p:sp>
      <p:sp>
        <p:nvSpPr>
          <p:cNvPr id="6" name="Slide Number Placeholder 3">
            <a:extLst>
              <a:ext uri="{FF2B5EF4-FFF2-40B4-BE49-F238E27FC236}">
                <a16:creationId xmlns:a16="http://schemas.microsoft.com/office/drawing/2014/main" id="{C38CA5E4-04C6-C74E-A619-8F535CF9090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itle 2">
            <a:extLst>
              <a:ext uri="{FF2B5EF4-FFF2-40B4-BE49-F238E27FC236}">
                <a16:creationId xmlns:a16="http://schemas.microsoft.com/office/drawing/2014/main" id="{CB63A6C1-8878-B143-A49D-842264613F57}"/>
              </a:ext>
            </a:extLst>
          </p:cNvPr>
          <p:cNvSpPr>
            <a:spLocks noGrp="1"/>
          </p:cNvSpPr>
          <p:nvPr>
            <p:ph type="title"/>
          </p:nvPr>
        </p:nvSpPr>
        <p:spPr>
          <a:xfrm>
            <a:off x="389436" y="171450"/>
            <a:ext cx="8363938" cy="671402"/>
          </a:xfrm>
        </p:spPr>
        <p:txBody>
          <a:bodyPr/>
          <a:lstStyle/>
          <a:p>
            <a:r>
              <a:rPr lang="en-US" dirty="0"/>
              <a:t>Fact-finding Algorithms</a:t>
            </a:r>
          </a:p>
        </p:txBody>
      </p:sp>
    </p:spTree>
    <p:extLst>
      <p:ext uri="{BB962C8B-B14F-4D97-AF65-F5344CB8AC3E}">
        <p14:creationId xmlns:p14="http://schemas.microsoft.com/office/powerpoint/2010/main" val="2564697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a:t>Fact-finding Algorithms</a:t>
            </a:r>
          </a:p>
        </p:txBody>
      </p:sp>
      <p:sp>
        <p:nvSpPr>
          <p:cNvPr id="17" name="Rectangle 16"/>
          <p:cNvSpPr/>
          <p:nvPr/>
        </p:nvSpPr>
        <p:spPr>
          <a:xfrm>
            <a:off x="280644" y="935447"/>
            <a:ext cx="8222146" cy="1938992"/>
          </a:xfrm>
          <a:prstGeom prst="rect">
            <a:avLst/>
          </a:prstGeom>
        </p:spPr>
        <p:txBody>
          <a:bodyPr wrap="square">
            <a:spAutoFit/>
          </a:bodyPr>
          <a:lstStyle/>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Many interesting facts in the real-world can be modeled as various types of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points.</a:t>
            </a:r>
          </a:p>
          <a:p>
            <a:pPr marL="342900" marR="0" lvl="0" indent="-342900" algn="l" defTabSz="686047"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The gist of fact-finding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is to efficiently, incrementally maintain skyline points over ever-changing data, while considering constraints such as selection conditions.</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3890" y="2881180"/>
            <a:ext cx="5090702" cy="20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546024" y="4886310"/>
            <a:ext cx="6206434" cy="276999"/>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Stephan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Börzsönyi</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Donald </a:t>
            </a:r>
            <a:r>
              <a:rPr kumimoji="0" lang="en-US" sz="12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Kossmann</a:t>
            </a:r>
            <a:r>
              <a:rPr kumimoji="0" lang="en-US" sz="12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Konrad Stocker: The Skyline Operator. ICDE 2001: 421-430</a:t>
            </a:r>
          </a:p>
        </p:txBody>
      </p:sp>
      <p:sp>
        <p:nvSpPr>
          <p:cNvPr id="7" name="Slide Number Placeholder 3">
            <a:extLst>
              <a:ext uri="{FF2B5EF4-FFF2-40B4-BE49-F238E27FC236}">
                <a16:creationId xmlns:a16="http://schemas.microsoft.com/office/drawing/2014/main" id="{41FEB6E7-0D60-BA4E-A612-621EA2208C3C}"/>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46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526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87796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first Pacers player with a 20/10/5 (points/rebounds/assists) game against the Bulls 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December 1992.”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02379" y="2400422"/>
            <a:ext cx="6839755" cy="2459789"/>
          </a:xfrm>
          <a:prstGeom prst="rect">
            <a:avLst/>
          </a:prstGeom>
        </p:spPr>
      </p:pic>
      <p:sp>
        <p:nvSpPr>
          <p:cNvPr id="13" name="Flowchart: Connector 12"/>
          <p:cNvSpPr/>
          <p:nvPr/>
        </p:nvSpPr>
        <p:spPr bwMode="auto">
          <a:xfrm>
            <a:off x="7900458" y="30696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lowchart: Connector 13"/>
          <p:cNvSpPr/>
          <p:nvPr/>
        </p:nvSpPr>
        <p:spPr bwMode="auto">
          <a:xfrm>
            <a:off x="7709958" y="3276853"/>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Flowchart: Connector 14"/>
          <p:cNvSpPr/>
          <p:nvPr/>
        </p:nvSpPr>
        <p:spPr bwMode="auto">
          <a:xfrm>
            <a:off x="8757708" y="3233990"/>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6" name="Flowchart: Connector 15"/>
          <p:cNvSpPr/>
          <p:nvPr/>
        </p:nvSpPr>
        <p:spPr bwMode="auto">
          <a:xfrm>
            <a:off x="8529108" y="3191128"/>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lowchart: Connector 16"/>
          <p:cNvSpPr/>
          <p:nvPr/>
        </p:nvSpPr>
        <p:spPr bwMode="auto">
          <a:xfrm>
            <a:off x="8481483" y="3183984"/>
            <a:ext cx="228600" cy="171450"/>
          </a:xfrm>
          <a:prstGeom prst="flowChartConnector">
            <a:avLst/>
          </a:prstGeom>
          <a:no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Title 2">
            <a:extLst>
              <a:ext uri="{FF2B5EF4-FFF2-40B4-BE49-F238E27FC236}">
                <a16:creationId xmlns:a16="http://schemas.microsoft.com/office/drawing/2014/main" id="{9F7BC519-46D2-F145-97FC-5ED8925EE2AF}"/>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1897843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90656" y="794834"/>
            <a:ext cx="8571207" cy="1777410"/>
          </a:xfrm>
          <a:prstGeom prst="rect">
            <a:avLst/>
          </a:prstGeom>
        </p:spPr>
        <p:txBody>
          <a:bodyPr vert="horz" wrap="square" lIns="0" tIns="0" rIns="0" bIns="0" rtlCol="0">
            <a:spAutoFit/>
          </a:bodyPr>
          <a:lstStyle/>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“Paul George had </a:t>
            </a:r>
            <a:r>
              <a:rPr kumimoji="0" lang="en-US" sz="2600" b="0" i="0" u="none" strike="noStrike" kern="1200" cap="none" spc="-50" normalizeH="0" baseline="0" noProof="0" dirty="0">
                <a:ln>
                  <a:noFill/>
                </a:ln>
                <a:solidFill>
                  <a:srgbClr val="910091"/>
                </a:solidFill>
                <a:effectLst/>
                <a:uLnTx/>
                <a:uFillTx/>
                <a:latin typeface="Times New Roman" pitchFamily="18" charset="0"/>
                <a:ea typeface="+mn-ea"/>
                <a:cs typeface="Times New Roman" pitchFamily="18" charset="0"/>
              </a:rPr>
              <a:t>21 points, 11 rebounds and 5 assists</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to become the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first Pacers player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with a 20/10/5 (points/rebounds/assists) game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against the Bulls </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since </a:t>
            </a:r>
            <a:r>
              <a:rPr kumimoji="0" lang="en-US" sz="2600" b="0" i="0" u="none" strike="noStrike" kern="1200" cap="none" spc="-50" normalizeH="0" baseline="0" noProof="0" dirty="0" err="1">
                <a:ln>
                  <a:noFill/>
                </a:ln>
                <a:solidFill>
                  <a:srgbClr val="000000"/>
                </a:solidFill>
                <a:effectLst/>
                <a:uLnTx/>
                <a:uFillTx/>
                <a:latin typeface="Times New Roman" pitchFamily="18" charset="0"/>
                <a:ea typeface="+mn-ea"/>
                <a:cs typeface="Times New Roman" pitchFamily="18" charset="0"/>
              </a:rPr>
              <a:t>Detlef</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Schrempf in </a:t>
            </a:r>
            <a:r>
              <a:rPr kumimoji="0" lang="en-US" sz="2600" b="0" i="0" u="none" strike="noStrike" kern="1200" cap="none" spc="-50" normalizeH="0" baseline="0" noProof="0" dirty="0">
                <a:ln>
                  <a:noFill/>
                </a:ln>
                <a:solidFill>
                  <a:srgbClr val="00B050"/>
                </a:solidFill>
                <a:effectLst/>
                <a:uLnTx/>
                <a:uFillTx/>
                <a:latin typeface="Times New Roman" pitchFamily="18" charset="0"/>
                <a:ea typeface="+mn-ea"/>
                <a:cs typeface="Times New Roman" pitchFamily="18" charset="0"/>
              </a:rPr>
              <a:t>December 1992</a:t>
            </a:r>
            <a:r>
              <a:rPr kumimoji="0" lang="en-US" sz="26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rPr>
              <a:t>.” </a:t>
            </a:r>
          </a:p>
          <a:p>
            <a:pPr marL="0" marR="0" lvl="0" indent="0" algn="just" defTabSz="686047"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(http://espn.go.com/espn/elias?date=20130205)</a:t>
            </a:r>
            <a:endParaRPr kumimoji="0" lang="en-US" sz="195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1" indent="0" algn="just" defTabSz="686047" rtl="0" eaLnBrk="1" fontAlgn="auto" latinLnBrk="0" hangingPunct="1">
              <a:lnSpc>
                <a:spcPct val="90000"/>
              </a:lnSpc>
              <a:spcBef>
                <a:spcPts val="0"/>
              </a:spcBef>
              <a:spcAft>
                <a:spcPts val="300"/>
              </a:spcAft>
              <a:buClrTx/>
              <a:buSzPct val="90000"/>
              <a:buFont typeface="Arial" pitchFamily="34" charset="0"/>
              <a:buNone/>
              <a:tabLst>
                <a:tab pos="472868" algn="l"/>
              </a:tabLst>
              <a:defRPr/>
            </a:pPr>
            <a:endParaRPr kumimoji="0" lang="en-US" sz="2000" b="0" i="0" u="none" strike="noStrike" kern="1200" cap="none" spc="-50" normalizeH="0" baseline="0" noProof="0" dirty="0">
              <a:ln>
                <a:noFill/>
              </a:ln>
              <a:solidFill>
                <a:srgbClr val="000000"/>
              </a:solidFill>
              <a:effectLst/>
              <a:uLnTx/>
              <a:uFillTx/>
              <a:latin typeface="Times New Roman" pitchFamily="18" charset="0"/>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2378" y="2398172"/>
            <a:ext cx="68389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2">
            <a:extLst>
              <a:ext uri="{FF2B5EF4-FFF2-40B4-BE49-F238E27FC236}">
                <a16:creationId xmlns:a16="http://schemas.microsoft.com/office/drawing/2014/main" id="{59F799ED-B743-1345-965E-1BE28DB00201}"/>
              </a:ext>
            </a:extLst>
          </p:cNvPr>
          <p:cNvSpPr>
            <a:spLocks noGrp="1"/>
          </p:cNvSpPr>
          <p:nvPr>
            <p:ph type="title"/>
          </p:nvPr>
        </p:nvSpPr>
        <p:spPr>
          <a:xfrm>
            <a:off x="389436" y="171450"/>
            <a:ext cx="8363938" cy="671402"/>
          </a:xfrm>
        </p:spPr>
        <p:txBody>
          <a:bodyPr/>
          <a:lstStyle/>
          <a:p>
            <a:r>
              <a:rPr lang="en-US" dirty="0"/>
              <a:t>Modeling Situational Facts</a:t>
            </a:r>
          </a:p>
        </p:txBody>
      </p:sp>
    </p:spTree>
    <p:extLst>
      <p:ext uri="{BB962C8B-B14F-4D97-AF65-F5344CB8AC3E}">
        <p14:creationId xmlns:p14="http://schemas.microsoft.com/office/powerpoint/2010/main" val="3293599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nvPr>
        </p:nvGraphicFramePr>
        <p:xfrm>
          <a:off x="464075" y="1431507"/>
          <a:ext cx="8229600" cy="194691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tblGrid>
              <a:tr h="278130">
                <a:tc>
                  <a:txBody>
                    <a:bodyPr/>
                    <a:lstStyle/>
                    <a:p>
                      <a:r>
                        <a:rPr lang="en-US" sz="1300" b="1" dirty="0">
                          <a:effectLst/>
                          <a:latin typeface="Times New Roman" pitchFamily="18" charset="0"/>
                          <a:cs typeface="Times New Roman" pitchFamily="18" charset="0"/>
                        </a:rPr>
                        <a:t>id</a:t>
                      </a:r>
                    </a:p>
                  </a:txBody>
                  <a:tcPr marT="34290" marB="34290"/>
                </a:tc>
                <a:tc>
                  <a:txBody>
                    <a:bodyPr/>
                    <a:lstStyle/>
                    <a:p>
                      <a:r>
                        <a:rPr lang="en-US" sz="1300" b="1" dirty="0">
                          <a:effectLst/>
                          <a:latin typeface="Times New Roman" pitchFamily="18" charset="0"/>
                          <a:cs typeface="Times New Roman" pitchFamily="18" charset="0"/>
                        </a:rPr>
                        <a:t>player</a:t>
                      </a:r>
                    </a:p>
                  </a:txBody>
                  <a:tcPr marT="34290" marB="34290"/>
                </a:tc>
                <a:tc>
                  <a:txBody>
                    <a:bodyPr/>
                    <a:lstStyle/>
                    <a:p>
                      <a:r>
                        <a:rPr lang="en-US" sz="1300" b="1" dirty="0">
                          <a:effectLst/>
                          <a:latin typeface="Times New Roman" pitchFamily="18" charset="0"/>
                          <a:cs typeface="Times New Roman" pitchFamily="18" charset="0"/>
                        </a:rPr>
                        <a:t>day</a:t>
                      </a:r>
                    </a:p>
                  </a:txBody>
                  <a:tcPr marT="34290" marB="34290"/>
                </a:tc>
                <a:tc>
                  <a:txBody>
                    <a:bodyPr/>
                    <a:lstStyle/>
                    <a:p>
                      <a:r>
                        <a:rPr lang="en-US" sz="1300" b="1" dirty="0">
                          <a:effectLst/>
                          <a:latin typeface="Times New Roman" pitchFamily="18" charset="0"/>
                          <a:cs typeface="Times New Roman" pitchFamily="18" charset="0"/>
                        </a:rPr>
                        <a:t>month</a:t>
                      </a:r>
                    </a:p>
                  </a:txBody>
                  <a:tcPr marT="34290" marB="34290"/>
                </a:tc>
                <a:tc>
                  <a:txBody>
                    <a:bodyPr/>
                    <a:lstStyle/>
                    <a:p>
                      <a:r>
                        <a:rPr lang="en-US" sz="1300" b="1" dirty="0">
                          <a:effectLst/>
                          <a:latin typeface="Times New Roman" pitchFamily="18" charset="0"/>
                          <a:cs typeface="Times New Roman" pitchFamily="18" charset="0"/>
                        </a:rPr>
                        <a:t>season</a:t>
                      </a:r>
                    </a:p>
                  </a:txBody>
                  <a:tcPr marT="34290" marB="34290"/>
                </a:tc>
                <a:tc>
                  <a:txBody>
                    <a:bodyPr/>
                    <a:lstStyle/>
                    <a:p>
                      <a:r>
                        <a:rPr lang="en-US" sz="1300" b="1" dirty="0">
                          <a:effectLst/>
                          <a:latin typeface="Times New Roman" pitchFamily="18" charset="0"/>
                          <a:cs typeface="Times New Roman" pitchFamily="18" charset="0"/>
                        </a:rPr>
                        <a:t>team</a:t>
                      </a:r>
                    </a:p>
                  </a:txBody>
                  <a:tcPr marT="34290" marB="34290"/>
                </a:tc>
                <a:tc>
                  <a:txBody>
                    <a:bodyPr/>
                    <a:lstStyle/>
                    <a:p>
                      <a:r>
                        <a:rPr lang="en-US" sz="1300" b="1" dirty="0" err="1">
                          <a:effectLst/>
                          <a:latin typeface="Times New Roman" pitchFamily="18" charset="0"/>
                          <a:cs typeface="Times New Roman" pitchFamily="18" charset="0"/>
                        </a:rPr>
                        <a:t>opp_team</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pts</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ast</a:t>
                      </a:r>
                      <a:endParaRPr lang="en-US" sz="1300" b="1" dirty="0">
                        <a:effectLst/>
                        <a:latin typeface="Times New Roman" pitchFamily="18" charset="0"/>
                        <a:cs typeface="Times New Roman" pitchFamily="18" charset="0"/>
                      </a:endParaRPr>
                    </a:p>
                  </a:txBody>
                  <a:tcPr marT="34290" marB="34290"/>
                </a:tc>
                <a:tc>
                  <a:txBody>
                    <a:bodyPr/>
                    <a:lstStyle/>
                    <a:p>
                      <a:r>
                        <a:rPr lang="en-US" sz="1300" b="1" dirty="0" err="1">
                          <a:effectLst/>
                          <a:latin typeface="Times New Roman" pitchFamily="18" charset="0"/>
                          <a:cs typeface="Times New Roman" pitchFamily="18" charset="0"/>
                        </a:rPr>
                        <a:t>reb</a:t>
                      </a:r>
                      <a:endParaRPr lang="en-US" sz="1300" b="1" dirty="0">
                        <a:effectLst/>
                        <a:latin typeface="Times New Roman" pitchFamily="18" charset="0"/>
                        <a:cs typeface="Times New Roman" pitchFamily="18" charset="0"/>
                      </a:endParaRPr>
                    </a:p>
                  </a:txBody>
                  <a:tcPr marT="34290" marB="34290"/>
                </a:tc>
                <a:extLst>
                  <a:ext uri="{0D108BD9-81ED-4DB2-BD59-A6C34878D82A}">
                    <a16:rowId xmlns:a16="http://schemas.microsoft.com/office/drawing/2014/main" val="10000"/>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1</a:t>
                      </a:r>
                    </a:p>
                  </a:txBody>
                  <a:tcPr marT="34290" marB="34290"/>
                </a:tc>
                <a:tc>
                  <a:txBody>
                    <a:bodyPr/>
                    <a:lstStyle/>
                    <a:p>
                      <a:r>
                        <a:rPr lang="en-US" sz="1300" dirty="0" err="1">
                          <a:latin typeface="Times New Roman" pitchFamily="18" charset="0"/>
                          <a:cs typeface="Times New Roman" pitchFamily="18" charset="0"/>
                        </a:rPr>
                        <a:t>Bogues</a:t>
                      </a:r>
                      <a:endParaRPr lang="en-US" sz="1300" dirty="0">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11</a:t>
                      </a:r>
                    </a:p>
                  </a:txBody>
                  <a:tcPr marT="34290" marB="34290"/>
                </a:tc>
                <a:tc>
                  <a:txBody>
                    <a:bodyPr/>
                    <a:lstStyle/>
                    <a:p>
                      <a:r>
                        <a:rPr lang="en-US" sz="1300" dirty="0">
                          <a:latin typeface="Times New Roman" pitchFamily="18" charset="0"/>
                          <a:cs typeface="Times New Roman" pitchFamily="18" charset="0"/>
                        </a:rPr>
                        <a:t>Feb.</a:t>
                      </a:r>
                    </a:p>
                  </a:txBody>
                  <a:tcPr marT="34290" marB="34290"/>
                </a:tc>
                <a:tc>
                  <a:txBody>
                    <a:bodyPr/>
                    <a:lstStyle/>
                    <a:p>
                      <a:r>
                        <a:rPr lang="en-US" sz="1300" dirty="0">
                          <a:latin typeface="Times New Roman" pitchFamily="18" charset="0"/>
                          <a:cs typeface="Times New Roman" pitchFamily="18" charset="0"/>
                        </a:rPr>
                        <a:t>1991-92</a:t>
                      </a:r>
                    </a:p>
                  </a:txBody>
                  <a:tcPr marT="34290" marB="34290"/>
                </a:tc>
                <a:tc>
                  <a:txBody>
                    <a:bodyPr/>
                    <a:lstStyle/>
                    <a:p>
                      <a:r>
                        <a:rPr lang="en-US" sz="1300" dirty="0">
                          <a:latin typeface="Times New Roman" pitchFamily="18" charset="0"/>
                          <a:cs typeface="Times New Roman" pitchFamily="18" charset="0"/>
                        </a:rPr>
                        <a:t>Hornets</a:t>
                      </a:r>
                    </a:p>
                  </a:txBody>
                  <a:tcPr marT="34290" marB="34290"/>
                </a:tc>
                <a:tc>
                  <a:txBody>
                    <a:bodyPr/>
                    <a:lstStyle/>
                    <a:p>
                      <a:r>
                        <a:rPr lang="en-US" sz="1300" dirty="0">
                          <a:latin typeface="Times New Roman" pitchFamily="18" charset="0"/>
                          <a:cs typeface="Times New Roman" pitchFamily="18" charset="0"/>
                        </a:rPr>
                        <a:t>Hawks</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12</a:t>
                      </a:r>
                    </a:p>
                  </a:txBody>
                  <a:tcPr marT="34290" marB="34290"/>
                </a:tc>
                <a:tc>
                  <a:txBody>
                    <a:bodyPr/>
                    <a:lstStyle/>
                    <a:p>
                      <a:r>
                        <a:rPr lang="en-US" sz="1300" dirty="0">
                          <a:latin typeface="Times New Roman" pitchFamily="18" charset="0"/>
                          <a:cs typeface="Times New Roman" pitchFamily="18" charset="0"/>
                        </a:rPr>
                        <a:t>5</a:t>
                      </a:r>
                    </a:p>
                  </a:txBody>
                  <a:tcPr marT="34290" marB="34290"/>
                </a:tc>
                <a:extLst>
                  <a:ext uri="{0D108BD9-81ED-4DB2-BD59-A6C34878D82A}">
                    <a16:rowId xmlns:a16="http://schemas.microsoft.com/office/drawing/2014/main" val="10001"/>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2</a:t>
                      </a:r>
                    </a:p>
                  </a:txBody>
                  <a:tcPr marT="34290" marB="34290"/>
                </a:tc>
                <a:tc>
                  <a:txBody>
                    <a:bodyPr/>
                    <a:lstStyle/>
                    <a:p>
                      <a:r>
                        <a:rPr lang="en-US" sz="1300" dirty="0" err="1">
                          <a:latin typeface="Times New Roman" pitchFamily="18" charset="0"/>
                          <a:cs typeface="Times New Roman" pitchFamily="18" charset="0"/>
                        </a:rPr>
                        <a:t>Seikaly</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1991-92</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Heat</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Hawks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2"/>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Sherman</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Dec.</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1993-94</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Nets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5</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3"/>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4</a:t>
                      </a:r>
                    </a:p>
                  </a:txBody>
                  <a:tcPr marT="34290" marB="34290"/>
                </a:tc>
                <a:tc>
                  <a:txBody>
                    <a:bodyPr/>
                    <a:lstStyle/>
                    <a:p>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4</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Nets</a:t>
                      </a:r>
                    </a:p>
                  </a:txBody>
                  <a:tcPr marT="34290" marB="34290"/>
                </a:tc>
                <a:tc>
                  <a:txBody>
                    <a:bodyPr/>
                    <a:lstStyle/>
                    <a:p>
                      <a:r>
                        <a:rPr lang="en-US" sz="1300" dirty="0">
                          <a:latin typeface="Times New Roman" pitchFamily="18" charset="0"/>
                          <a:cs typeface="Times New Roman" pitchFamily="18" charset="0"/>
                        </a:rPr>
                        <a:t>2</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2</a:t>
                      </a:r>
                    </a:p>
                  </a:txBody>
                  <a:tcPr marT="34290" marB="34290"/>
                </a:tc>
                <a:extLst>
                  <a:ext uri="{0D108BD9-81ED-4DB2-BD59-A6C34878D82A}">
                    <a16:rowId xmlns:a16="http://schemas.microsoft.com/office/drawing/2014/main" val="10004"/>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Wesley</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Feb.</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1994-95</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p>
                  </a:txBody>
                  <a:tcPr marT="34290" marB="34290"/>
                </a:tc>
                <a:tc>
                  <a:txBody>
                    <a:bodyPr/>
                    <a:lstStyle/>
                    <a:p>
                      <a:r>
                        <a:rPr lang="en-US" sz="1300" dirty="0">
                          <a:latin typeface="Times New Roman" pitchFamily="18" charset="0"/>
                          <a:cs typeface="Times New Roman" pitchFamily="18" charset="0"/>
                        </a:rPr>
                        <a:t>Timberwolves</a:t>
                      </a:r>
                    </a:p>
                  </a:txBody>
                  <a:tcPr marT="34290" marB="34290"/>
                </a:tc>
                <a:tc>
                  <a:txBody>
                    <a:bodyPr/>
                    <a:lstStyle/>
                    <a:p>
                      <a:r>
                        <a:rPr lang="en-US" sz="1300" dirty="0">
                          <a:latin typeface="Times New Roman" pitchFamily="18" charset="0"/>
                          <a:cs typeface="Times New Roman" pitchFamily="18" charset="0"/>
                        </a:rPr>
                        <a:t>3</a:t>
                      </a:r>
                    </a:p>
                  </a:txBody>
                  <a:tcPr marT="34290" marB="34290"/>
                </a:tc>
                <a:tc>
                  <a:txBody>
                    <a:bodyPr/>
                    <a:lstStyle/>
                    <a:p>
                      <a:r>
                        <a:rPr lang="en-US" sz="1300" dirty="0">
                          <a:latin typeface="Times New Roman" pitchFamily="18" charset="0"/>
                          <a:cs typeface="Times New Roman" pitchFamily="18" charset="0"/>
                        </a:rPr>
                        <a:t>5</a:t>
                      </a:r>
                    </a:p>
                  </a:txBody>
                  <a:tcPr marT="34290" marB="34290"/>
                </a:tc>
                <a:tc>
                  <a:txBody>
                    <a:bodyPr/>
                    <a:lstStyle/>
                    <a:p>
                      <a:r>
                        <a:rPr lang="en-US" sz="1300" dirty="0">
                          <a:latin typeface="Times New Roman" pitchFamily="18" charset="0"/>
                          <a:cs typeface="Times New Roman" pitchFamily="18" charset="0"/>
                        </a:rPr>
                        <a:t>3</a:t>
                      </a:r>
                    </a:p>
                  </a:txBody>
                  <a:tcPr marT="34290" marB="34290"/>
                </a:tc>
                <a:extLst>
                  <a:ext uri="{0D108BD9-81ED-4DB2-BD59-A6C34878D82A}">
                    <a16:rowId xmlns:a16="http://schemas.microsoft.com/office/drawing/2014/main" val="10005"/>
                  </a:ext>
                </a:extLst>
              </a:tr>
              <a:tr h="278130">
                <a:tc>
                  <a:txBody>
                    <a:bodyPr/>
                    <a:lstStyle/>
                    <a:p>
                      <a:r>
                        <a:rPr lang="en-US" sz="1300" i="1" dirty="0">
                          <a:latin typeface="Times New Roman" pitchFamily="18" charset="0"/>
                          <a:cs typeface="Times New Roman" pitchFamily="18" charset="0"/>
                        </a:rPr>
                        <a:t>t</a:t>
                      </a:r>
                      <a:r>
                        <a:rPr lang="en-US" sz="1300" i="1" baseline="-25000" dirty="0">
                          <a:latin typeface="Times New Roman" pitchFamily="18" charset="0"/>
                          <a:cs typeface="Times New Roman" pitchFamily="18" charset="0"/>
                        </a:rPr>
                        <a:t>6</a:t>
                      </a:r>
                    </a:p>
                  </a:txBody>
                  <a:tcPr marT="34290" marB="34290"/>
                </a:tc>
                <a:tc>
                  <a:txBody>
                    <a:bodyPr/>
                    <a:lstStyle/>
                    <a:p>
                      <a:r>
                        <a:rPr lang="en-US" sz="1300" dirty="0" err="1">
                          <a:latin typeface="Times New Roman" pitchFamily="18" charset="0"/>
                          <a:cs typeface="Times New Roman" pitchFamily="18" charset="0"/>
                        </a:rPr>
                        <a:t>Strictland</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3</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Jan.</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1995-96</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Blazers</a:t>
                      </a:r>
                      <a:endParaRPr lang="en-US" sz="1300" dirty="0">
                        <a:solidFill>
                          <a:schemeClr val="tx1"/>
                        </a:solidFill>
                        <a:latin typeface="Times New Roman" pitchFamily="18" charset="0"/>
                        <a:cs typeface="Times New Roman" pitchFamily="18" charset="0"/>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itchFamily="18" charset="0"/>
                          <a:cs typeface="Times New Roman" pitchFamily="18" charset="0"/>
                        </a:rPr>
                        <a:t>Celtics</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27</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18</a:t>
                      </a:r>
                      <a:endParaRPr lang="en-US" sz="1300" dirty="0">
                        <a:solidFill>
                          <a:schemeClr val="tx1"/>
                        </a:solidFill>
                        <a:latin typeface="Times New Roman" pitchFamily="18" charset="0"/>
                        <a:cs typeface="Times New Roman" pitchFamily="18" charset="0"/>
                      </a:endParaRPr>
                    </a:p>
                  </a:txBody>
                  <a:tcPr marT="34290" marB="34290"/>
                </a:tc>
                <a:tc>
                  <a:txBody>
                    <a:bodyPr/>
                    <a:lstStyle/>
                    <a:p>
                      <a:r>
                        <a:rPr lang="en-US" sz="1300" dirty="0">
                          <a:latin typeface="Times New Roman" pitchFamily="18" charset="0"/>
                          <a:cs typeface="Times New Roman" pitchFamily="18" charset="0"/>
                        </a:rPr>
                        <a:t>8</a:t>
                      </a:r>
                      <a:endParaRPr lang="en-US" sz="1300" dirty="0">
                        <a:solidFill>
                          <a:schemeClr val="tx1"/>
                        </a:solidFill>
                        <a:latin typeface="Times New Roman" pitchFamily="18" charset="0"/>
                        <a:cs typeface="Times New Roman" pitchFamily="18" charset="0"/>
                      </a:endParaRPr>
                    </a:p>
                  </a:txBody>
                  <a:tcPr marT="34290" marB="34290"/>
                </a:tc>
                <a:extLst>
                  <a:ext uri="{0D108BD9-81ED-4DB2-BD59-A6C34878D82A}">
                    <a16:rowId xmlns:a16="http://schemas.microsoft.com/office/drawing/2014/main" val="10006"/>
                  </a:ext>
                </a:extLst>
              </a:tr>
            </a:tbl>
          </a:graphicData>
        </a:graphic>
      </p:graphicFrame>
      <p:sp>
        <p:nvSpPr>
          <p:cNvPr id="7" name="Rectangular Callout 6"/>
          <p:cNvSpPr/>
          <p:nvPr/>
        </p:nvSpPr>
        <p:spPr bwMode="auto">
          <a:xfrm>
            <a:off x="1948413" y="841075"/>
            <a:ext cx="3289300" cy="346872"/>
          </a:xfrm>
          <a:prstGeom prst="wedgeRectCallout">
            <a:avLst>
              <a:gd name="adj1" fmla="val 64"/>
              <a:gd name="adj2" fmla="val 12922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Dimension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D</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d</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0" name="Rectangular Callout 9"/>
          <p:cNvSpPr/>
          <p:nvPr/>
        </p:nvSpPr>
        <p:spPr bwMode="auto">
          <a:xfrm>
            <a:off x="5469524" y="841075"/>
            <a:ext cx="3230975" cy="346871"/>
          </a:xfrm>
          <a:prstGeom prst="wedgeRectCallout">
            <a:avLst>
              <a:gd name="adj1" fmla="val 23504"/>
              <a:gd name="adj2" fmla="val 12678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Measure space: </a:t>
            </a:r>
            <a:r>
              <a:rPr kumimoji="0" lang="en-US" sz="1800" b="0" i="1" u="none" strike="noStrike" kern="1200" cap="none" spc="0" normalizeH="0" baseline="0" noProof="0" dirty="0">
                <a:ln>
                  <a:noFill/>
                </a:ln>
                <a:solidFill>
                  <a:srgbClr val="FFFFFF"/>
                </a:solidFill>
                <a:effectLst/>
                <a:uLnTx/>
                <a:uFillTx/>
                <a:latin typeface="Monotype Corsiva" pitchFamily="66" charset="0"/>
                <a:ea typeface="+mn-ea"/>
                <a:cs typeface="Times New Roman" pitchFamily="18" charset="0"/>
              </a:rPr>
              <a:t>M</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a:ln>
                  <a:noFill/>
                </a:ln>
                <a:solidFill>
                  <a:srgbClr val="FFFFFF"/>
                </a:solidFill>
                <a:effectLst/>
                <a:uLnTx/>
                <a:uFillTx/>
                <a:latin typeface="Times New Roman" pitchFamily="18" charset="0"/>
                <a:ea typeface="+mn-ea"/>
                <a:cs typeface="Times New Roman" pitchFamily="18" charset="0"/>
              </a:rPr>
              <a:t>1</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 ,</a:t>
            </a:r>
            <a:r>
              <a:rPr kumimoji="0" lang="en-US" sz="1800" b="0" i="1" u="none" strike="noStrike" kern="1200" cap="none" spc="0" normalizeH="0" baseline="0" noProof="0" dirty="0" err="1">
                <a:ln>
                  <a:noFill/>
                </a:ln>
                <a:solidFill>
                  <a:srgbClr val="FFFFFF"/>
                </a:solidFill>
                <a:effectLst/>
                <a:uLnTx/>
                <a:uFillTx/>
                <a:latin typeface="Times New Roman" pitchFamily="18" charset="0"/>
                <a:ea typeface="+mn-ea"/>
                <a:cs typeface="Times New Roman" pitchFamily="18" charset="0"/>
              </a:rPr>
              <a:t>m</a:t>
            </a:r>
            <a:r>
              <a:rPr kumimoji="0" lang="en-US" sz="1800" b="0" i="1" u="none" strike="noStrike" kern="1200" cap="none" spc="0" normalizeH="0" baseline="-25000" noProof="0" dirty="0" err="1">
                <a:ln>
                  <a:noFill/>
                </a:ln>
                <a:solidFill>
                  <a:srgbClr val="FFFFFF"/>
                </a:solidFill>
                <a:effectLst/>
                <a:uLnTx/>
                <a:uFillTx/>
                <a:latin typeface="Times New Roman" pitchFamily="18" charset="0"/>
                <a:ea typeface="+mn-ea"/>
                <a:cs typeface="Times New Roman" pitchFamily="18" charset="0"/>
              </a:rPr>
              <a:t>s</a:t>
            </a: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Times New Roman" pitchFamily="18" charset="0"/>
              </a:rPr>
              <a:t>}</a:t>
            </a:r>
          </a:p>
        </p:txBody>
      </p:sp>
      <p:sp>
        <p:nvSpPr>
          <p:cNvPr id="11" name="Rectangle 10"/>
          <p:cNvSpPr/>
          <p:nvPr/>
        </p:nvSpPr>
        <p:spPr bwMode="auto">
          <a:xfrm>
            <a:off x="7033316" y="1392672"/>
            <a:ext cx="1746083" cy="2057400"/>
          </a:xfrm>
          <a:prstGeom prst="rect">
            <a:avLst/>
          </a:prstGeom>
          <a:solidFill>
            <a:schemeClr val="accent6">
              <a:alpha val="0"/>
            </a:schemeClr>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Rectangle 11"/>
          <p:cNvSpPr/>
          <p:nvPr/>
        </p:nvSpPr>
        <p:spPr bwMode="auto">
          <a:xfrm>
            <a:off x="893980" y="1392672"/>
            <a:ext cx="6053612" cy="2057400"/>
          </a:xfrm>
          <a:prstGeom prst="rect">
            <a:avLst/>
          </a:prstGeom>
          <a:solidFill>
            <a:srgbClr val="00B050">
              <a:alpha val="0"/>
            </a:srgbClr>
          </a:solidFill>
          <a:ln w="2222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5" name="Title 2">
            <a:extLst>
              <a:ext uri="{FF2B5EF4-FFF2-40B4-BE49-F238E27FC236}">
                <a16:creationId xmlns:a16="http://schemas.microsoft.com/office/drawing/2014/main" id="{37AA1AB3-ED5B-9541-8CBD-828AE358BC4B}"/>
              </a:ext>
            </a:extLst>
          </p:cNvPr>
          <p:cNvSpPr>
            <a:spLocks noGrp="1"/>
          </p:cNvSpPr>
          <p:nvPr>
            <p:ph type="title"/>
          </p:nvPr>
        </p:nvSpPr>
        <p:spPr>
          <a:xfrm>
            <a:off x="389436" y="171450"/>
            <a:ext cx="8363938" cy="671402"/>
          </a:xfrm>
        </p:spPr>
        <p:txBody>
          <a:bodyPr/>
          <a:lstStyle/>
          <a:p>
            <a:r>
              <a:rPr lang="en-US" dirty="0"/>
              <a:t>Modeling Situational Facts</a:t>
            </a:r>
          </a:p>
        </p:txBody>
      </p:sp>
      <p:grpSp>
        <p:nvGrpSpPr>
          <p:cNvPr id="6" name="Group 5">
            <a:extLst>
              <a:ext uri="{FF2B5EF4-FFF2-40B4-BE49-F238E27FC236}">
                <a16:creationId xmlns:a16="http://schemas.microsoft.com/office/drawing/2014/main" id="{14A888B3-EF2A-9E4D-8F5A-9CE4FC5F5D43}"/>
              </a:ext>
            </a:extLst>
          </p:cNvPr>
          <p:cNvGrpSpPr/>
          <p:nvPr/>
        </p:nvGrpSpPr>
        <p:grpSpPr>
          <a:xfrm>
            <a:off x="5951590" y="3450072"/>
            <a:ext cx="2378092" cy="1659409"/>
            <a:chOff x="4827105" y="1637855"/>
            <a:chExt cx="3962400" cy="2682252"/>
          </a:xfrm>
        </p:grpSpPr>
        <p:sp>
          <p:nvSpPr>
            <p:cNvPr id="71" name="Oval 70">
              <a:extLst>
                <a:ext uri="{FF2B5EF4-FFF2-40B4-BE49-F238E27FC236}">
                  <a16:creationId xmlns:a16="http://schemas.microsoft.com/office/drawing/2014/main" id="{BB7D3EF1-948D-7544-92D5-FA18AE3A7F1C}"/>
                </a:ext>
              </a:extLst>
            </p:cNvPr>
            <p:cNvSpPr/>
            <p:nvPr/>
          </p:nvSpPr>
          <p:spPr>
            <a:xfrm>
              <a:off x="6351105" y="3346271"/>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2" name="Oval 71">
              <a:extLst>
                <a:ext uri="{FF2B5EF4-FFF2-40B4-BE49-F238E27FC236}">
                  <a16:creationId xmlns:a16="http://schemas.microsoft.com/office/drawing/2014/main" id="{D05A9C59-EC2E-0E43-ADD3-6E1CCE422E23}"/>
                </a:ext>
              </a:extLst>
            </p:cNvPr>
            <p:cNvSpPr/>
            <p:nvPr/>
          </p:nvSpPr>
          <p:spPr>
            <a:xfrm>
              <a:off x="7875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3" name="Oval 72">
              <a:extLst>
                <a:ext uri="{FF2B5EF4-FFF2-40B4-BE49-F238E27FC236}">
                  <a16:creationId xmlns:a16="http://schemas.microsoft.com/office/drawing/2014/main" id="{89CB317F-8DD1-DC43-98B2-1A4680AD14B5}"/>
                </a:ext>
              </a:extLst>
            </p:cNvPr>
            <p:cNvSpPr/>
            <p:nvPr/>
          </p:nvSpPr>
          <p:spPr>
            <a:xfrm>
              <a:off x="4827105" y="3346271"/>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4" name="Oval 73">
              <a:extLst>
                <a:ext uri="{FF2B5EF4-FFF2-40B4-BE49-F238E27FC236}">
                  <a16:creationId xmlns:a16="http://schemas.microsoft.com/office/drawing/2014/main" id="{535B169F-AE0F-9C47-B38E-40127B3D60B5}"/>
                </a:ext>
              </a:extLst>
            </p:cNvPr>
            <p:cNvSpPr/>
            <p:nvPr/>
          </p:nvSpPr>
          <p:spPr>
            <a:xfrm>
              <a:off x="6351105" y="2662757"/>
              <a:ext cx="914400" cy="288036"/>
            </a:xfrm>
            <a:prstGeom prst="ellipse">
              <a:avLst/>
            </a:prstGeom>
            <a:noFill/>
            <a:ln w="19050">
              <a:solidFill>
                <a:srgbClr val="FFC000">
                  <a:alpha val="0"/>
                </a:srgb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5" name="Oval 74">
              <a:extLst>
                <a:ext uri="{FF2B5EF4-FFF2-40B4-BE49-F238E27FC236}">
                  <a16:creationId xmlns:a16="http://schemas.microsoft.com/office/drawing/2014/main" id="{4290D9EE-9F41-5B4F-A8CB-7CA63A6F8980}"/>
                </a:ext>
              </a:extLst>
            </p:cNvPr>
            <p:cNvSpPr/>
            <p:nvPr/>
          </p:nvSpPr>
          <p:spPr>
            <a:xfrm>
              <a:off x="7875105" y="2662757"/>
              <a:ext cx="914400" cy="288036"/>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C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Times New Roman" pitchFamily="18" charset="0"/>
              </a:endParaRPr>
            </a:p>
          </p:txBody>
        </p:sp>
        <p:sp>
          <p:nvSpPr>
            <p:cNvPr id="76" name="Oval 75">
              <a:extLst>
                <a:ext uri="{FF2B5EF4-FFF2-40B4-BE49-F238E27FC236}">
                  <a16:creationId xmlns:a16="http://schemas.microsoft.com/office/drawing/2014/main" id="{76F66E4E-5DFB-2F4A-9596-A4044ADFE027}"/>
                </a:ext>
              </a:extLst>
            </p:cNvPr>
            <p:cNvSpPr/>
            <p:nvPr/>
          </p:nvSpPr>
          <p:spPr>
            <a:xfrm>
              <a:off x="4827105" y="2662757"/>
              <a:ext cx="914400" cy="288036"/>
            </a:xfrm>
            <a:prstGeom prst="ellipse">
              <a:avLst/>
            </a:prstGeom>
            <a:solidFill>
              <a:schemeClr val="lt1">
                <a:alpha val="0"/>
              </a:schemeClr>
            </a:solid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endPar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endParaRPr>
            </a:p>
          </p:txBody>
        </p:sp>
        <p:sp>
          <p:nvSpPr>
            <p:cNvPr id="77" name="Oval 76">
              <a:extLst>
                <a:ext uri="{FF2B5EF4-FFF2-40B4-BE49-F238E27FC236}">
                  <a16:creationId xmlns:a16="http://schemas.microsoft.com/office/drawing/2014/main" id="{9D3F781B-4D7C-8440-913D-5BE89194CCB0}"/>
                </a:ext>
              </a:extLst>
            </p:cNvPr>
            <p:cNvSpPr/>
            <p:nvPr/>
          </p:nvSpPr>
          <p:spPr>
            <a:xfrm>
              <a:off x="6351105" y="1919807"/>
              <a:ext cx="914400" cy="285750"/>
            </a:xfrm>
            <a:prstGeom prst="ellipse">
              <a:avLst/>
            </a:prstGeom>
            <a:noFill/>
            <a:ln w="19050">
              <a:solidFill>
                <a:schemeClr val="tx2">
                  <a:lumMod val="50000"/>
                  <a:alpha val="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rPr>
                <a:t>Τ</a:t>
              </a:r>
              <a:endParaRPr kumimoji="0" lang="en-US" sz="1400" b="1" i="0" u="none" strike="noStrike" kern="1200" cap="none" spc="0" normalizeH="0" baseline="0" noProof="0" dirty="0">
                <a:ln>
                  <a:noFill/>
                </a:ln>
                <a:solidFill>
                  <a:srgbClr val="C00000"/>
                </a:solidFill>
                <a:effectLst/>
                <a:uLnTx/>
                <a:uFillTx/>
                <a:latin typeface="Garamond" panose="02020404030301010803" pitchFamily="18" charset="0"/>
                <a:ea typeface="+mn-ea"/>
                <a:cs typeface="Mongolian Baiti" pitchFamily="66" charset="0"/>
              </a:endParaRPr>
            </a:p>
          </p:txBody>
        </p:sp>
        <p:cxnSp>
          <p:nvCxnSpPr>
            <p:cNvPr id="78" name="Straight Arrow Connector 77">
              <a:extLst>
                <a:ext uri="{FF2B5EF4-FFF2-40B4-BE49-F238E27FC236}">
                  <a16:creationId xmlns:a16="http://schemas.microsoft.com/office/drawing/2014/main" id="{DE57E859-1E9B-4644-B7E4-7A5C6715B624}"/>
                </a:ext>
              </a:extLst>
            </p:cNvPr>
            <p:cNvCxnSpPr>
              <a:stCxn id="80" idx="0"/>
              <a:endCxn id="81" idx="4"/>
            </p:cNvCxnSpPr>
            <p:nvPr/>
          </p:nvCxnSpPr>
          <p:spPr>
            <a:xfrm rot="5400000" flipH="1" flipV="1">
              <a:off x="5817705" y="1672157"/>
              <a:ext cx="457200" cy="1524000"/>
            </a:xfrm>
            <a:prstGeom prst="straightConnector1">
              <a:avLst/>
            </a:prstGeom>
            <a:ln w="22225">
              <a:solidFill>
                <a:schemeClr val="tx1"/>
              </a:solidFill>
              <a:prstDash val="solid"/>
              <a:tailEnd type="none"/>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0131ED95-117C-3A47-99D3-89FF485A676D}"/>
                </a:ext>
              </a:extLst>
            </p:cNvPr>
            <p:cNvCxnSpPr>
              <a:stCxn id="78" idx="0"/>
              <a:endCxn id="81" idx="4"/>
            </p:cNvCxnSpPr>
            <p:nvPr/>
          </p:nvCxnSpPr>
          <p:spPr>
            <a:xfrm rot="5400000" flipH="1" flipV="1">
              <a:off x="6579705" y="2433959"/>
              <a:ext cx="457200"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628E520-6C00-B449-8B4C-6FAF362CA562}"/>
                </a:ext>
              </a:extLst>
            </p:cNvPr>
            <p:cNvCxnSpPr>
              <a:stCxn id="79" idx="0"/>
              <a:endCxn id="81" idx="4"/>
            </p:cNvCxnSpPr>
            <p:nvPr/>
          </p:nvCxnSpPr>
          <p:spPr>
            <a:xfrm rot="16200000" flipV="1">
              <a:off x="7341705" y="1672157"/>
              <a:ext cx="457200"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sp>
          <p:nvSpPr>
            <p:cNvPr id="81" name="Rectangle 80">
              <a:extLst>
                <a:ext uri="{FF2B5EF4-FFF2-40B4-BE49-F238E27FC236}">
                  <a16:creationId xmlns:a16="http://schemas.microsoft.com/office/drawing/2014/main" id="{21503D79-F11B-494C-B0FE-E5ACCB8C6827}"/>
                </a:ext>
              </a:extLst>
            </p:cNvPr>
            <p:cNvSpPr/>
            <p:nvPr/>
          </p:nvSpPr>
          <p:spPr>
            <a:xfrm>
              <a:off x="6229185" y="4032071"/>
              <a:ext cx="1188720" cy="288036"/>
            </a:xfrm>
            <a:prstGeom prst="rect">
              <a:avLst/>
            </a:prstGeom>
            <a:noFill/>
            <a:ln w="19050">
              <a:solidFill>
                <a:schemeClr val="tx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a</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,b</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r>
                <a:rPr kumimoji="0" lang="en-US" sz="1400" b="1" i="0" u="none" strike="noStrike" kern="1200" cap="none" spc="0" normalizeH="0" baseline="0" noProof="0" dirty="0">
                  <a:ln>
                    <a:noFill/>
                  </a:ln>
                  <a:solidFill>
                    <a:srgbClr val="000000"/>
                  </a:solidFill>
                  <a:effectLst/>
                  <a:uLnTx/>
                  <a:uFillTx/>
                  <a:latin typeface="Garamond" panose="02020404030301010803" pitchFamily="18" charset="0"/>
                  <a:ea typeface="+mn-ea"/>
                  <a:cs typeface="Times New Roman" pitchFamily="18" charset="0"/>
                </a:rPr>
                <a:t>,c</a:t>
              </a:r>
              <a:r>
                <a:rPr kumimoji="0" lang="en-US" sz="1400" b="1" i="0" u="none" strike="noStrike" kern="1200" cap="none" spc="0" normalizeH="0" baseline="-25000" noProof="0" dirty="0">
                  <a:ln>
                    <a:noFill/>
                  </a:ln>
                  <a:solidFill>
                    <a:srgbClr val="000000"/>
                  </a:solidFill>
                  <a:effectLst/>
                  <a:uLnTx/>
                  <a:uFillTx/>
                  <a:latin typeface="Garamond" panose="02020404030301010803" pitchFamily="18" charset="0"/>
                  <a:ea typeface="+mn-ea"/>
                  <a:cs typeface="Times New Roman" pitchFamily="18" charset="0"/>
                </a:rPr>
                <a:t>1</a:t>
              </a:r>
            </a:p>
          </p:txBody>
        </p:sp>
        <p:cxnSp>
          <p:nvCxnSpPr>
            <p:cNvPr id="82" name="Straight Arrow Connector 81">
              <a:extLst>
                <a:ext uri="{FF2B5EF4-FFF2-40B4-BE49-F238E27FC236}">
                  <a16:creationId xmlns:a16="http://schemas.microsoft.com/office/drawing/2014/main" id="{550E34ED-C8E6-6A4D-A366-134E4F4BC760}"/>
                </a:ext>
              </a:extLst>
            </p:cNvPr>
            <p:cNvCxnSpPr>
              <a:stCxn id="78" idx="4"/>
              <a:endCxn id="75" idx="0"/>
            </p:cNvCxnSpPr>
            <p:nvPr/>
          </p:nvCxnSpPr>
          <p:spPr>
            <a:xfrm rot="16200000" flipH="1">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4864293D-8B73-3445-B94F-63CB34413BF6}"/>
                </a:ext>
              </a:extLst>
            </p:cNvPr>
            <p:cNvCxnSpPr>
              <a:stCxn id="79" idx="4"/>
              <a:endCxn id="75" idx="0"/>
            </p:cNvCxnSpPr>
            <p:nvPr/>
          </p:nvCxnSpPr>
          <p:spPr>
            <a:xfrm rot="5400000">
              <a:off x="8134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F27246BB-5279-B041-8B88-02EC78EFA436}"/>
                </a:ext>
              </a:extLst>
            </p:cNvPr>
            <p:cNvCxnSpPr>
              <a:endCxn id="76" idx="0"/>
            </p:cNvCxnSpPr>
            <p:nvPr/>
          </p:nvCxnSpPr>
          <p:spPr>
            <a:xfrm rot="10800000" flipV="1">
              <a:off x="5284305" y="2951389"/>
              <a:ext cx="1524794" cy="394883"/>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320355D0-3E48-5F4E-833F-DD68A70991B1}"/>
                </a:ext>
              </a:extLst>
            </p:cNvPr>
            <p:cNvCxnSpPr>
              <a:stCxn id="79" idx="4"/>
              <a:endCxn id="74" idx="0"/>
            </p:cNvCxnSpPr>
            <p:nvPr/>
          </p:nvCxnSpPr>
          <p:spPr>
            <a:xfrm rot="5400000">
              <a:off x="7372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1D558652-4C4E-F140-A0D5-1D056CEE3149}"/>
                </a:ext>
              </a:extLst>
            </p:cNvPr>
            <p:cNvCxnSpPr>
              <a:stCxn id="74" idx="0"/>
              <a:endCxn id="80" idx="4"/>
            </p:cNvCxnSpPr>
            <p:nvPr/>
          </p:nvCxnSpPr>
          <p:spPr>
            <a:xfrm rot="16200000" flipV="1">
              <a:off x="5848566" y="2386532"/>
              <a:ext cx="395478" cy="152400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873CA3B4-A15A-7F47-959E-C21DA394706D}"/>
                </a:ext>
              </a:extLst>
            </p:cNvPr>
            <p:cNvCxnSpPr>
              <a:stCxn id="76" idx="0"/>
              <a:endCxn id="80" idx="4"/>
            </p:cNvCxnSpPr>
            <p:nvPr/>
          </p:nvCxnSpPr>
          <p:spPr>
            <a:xfrm rot="5400000" flipH="1" flipV="1">
              <a:off x="5086566" y="3148334"/>
              <a:ext cx="395478" cy="1588"/>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61345CE8-372C-E048-B57B-EC8022A26EFE}"/>
                </a:ext>
              </a:extLst>
            </p:cNvPr>
            <p:cNvCxnSpPr>
              <a:stCxn id="85" idx="0"/>
              <a:endCxn id="74" idx="4"/>
            </p:cNvCxnSpPr>
            <p:nvPr/>
          </p:nvCxnSpPr>
          <p:spPr>
            <a:xfrm rot="16200000" flipV="1">
              <a:off x="6617043" y="3825569"/>
              <a:ext cx="397764" cy="15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C3DBDE60-C7F6-434C-8703-69FB8F4BB1A5}"/>
                </a:ext>
              </a:extLst>
            </p:cNvPr>
            <p:cNvCxnSpPr>
              <a:stCxn id="75" idx="4"/>
              <a:endCxn id="85" idx="0"/>
            </p:cNvCxnSpPr>
            <p:nvPr/>
          </p:nvCxnSpPr>
          <p:spPr>
            <a:xfrm rot="5400000">
              <a:off x="7379043" y="3078809"/>
              <a:ext cx="397764" cy="150876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A7BE9A23-9E19-C34B-8B22-16A644388BC9}"/>
                </a:ext>
              </a:extLst>
            </p:cNvPr>
            <p:cNvCxnSpPr>
              <a:stCxn id="76" idx="4"/>
              <a:endCxn id="85" idx="0"/>
            </p:cNvCxnSpPr>
            <p:nvPr/>
          </p:nvCxnSpPr>
          <p:spPr>
            <a:xfrm rot="16200000" flipH="1">
              <a:off x="5855043" y="3063569"/>
              <a:ext cx="397764" cy="1539240"/>
            </a:xfrm>
            <a:prstGeom prst="straightConnector1">
              <a:avLst/>
            </a:prstGeom>
            <a:ln w="22225">
              <a:prstDash val="solid"/>
              <a:tailEnd type="none"/>
            </a:ln>
          </p:spPr>
          <p:style>
            <a:lnRef idx="2">
              <a:schemeClr val="dk1"/>
            </a:lnRef>
            <a:fillRef idx="1">
              <a:schemeClr val="lt1"/>
            </a:fillRef>
            <a:effectRef idx="0">
              <a:schemeClr val="dk1"/>
            </a:effectRef>
            <a:fontRef idx="minor">
              <a:schemeClr val="dk1"/>
            </a:fontRef>
          </p:style>
        </p:cxnSp>
        <p:cxnSp>
          <p:nvCxnSpPr>
            <p:cNvPr id="91" name="Straight Connector 90">
              <a:extLst>
                <a:ext uri="{FF2B5EF4-FFF2-40B4-BE49-F238E27FC236}">
                  <a16:creationId xmlns:a16="http://schemas.microsoft.com/office/drawing/2014/main" id="{1D8243E0-3777-E744-B46A-9E60D21947AA}"/>
                </a:ext>
              </a:extLst>
            </p:cNvPr>
            <p:cNvCxnSpPr/>
            <p:nvPr/>
          </p:nvCxnSpPr>
          <p:spPr>
            <a:xfrm rot="5400000" flipH="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7DF078-83A7-0A4A-A70C-3E90A2EF5C9D}"/>
                </a:ext>
              </a:extLst>
            </p:cNvPr>
            <p:cNvCxnSpPr/>
            <p:nvPr/>
          </p:nvCxnSpPr>
          <p:spPr>
            <a:xfrm rot="5400000" flipH="1" flipV="1">
              <a:off x="6324305" y="2660669"/>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7108C98-AD35-614C-9B56-8E8F448A6E8B}"/>
                </a:ext>
              </a:extLst>
            </p:cNvPr>
            <p:cNvCxnSpPr/>
            <p:nvPr/>
          </p:nvCxnSpPr>
          <p:spPr>
            <a:xfrm rot="5400000" flipH="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2CC400-08D9-9246-BB5E-84D3A86FB685}"/>
                </a:ext>
              </a:extLst>
            </p:cNvPr>
            <p:cNvCxnSpPr/>
            <p:nvPr/>
          </p:nvCxnSpPr>
          <p:spPr>
            <a:xfrm rot="5400000" flipH="1" flipV="1">
              <a:off x="6324305" y="1983794"/>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93E8D9-AE23-B245-964D-79B86FF571DC}"/>
                </a:ext>
              </a:extLst>
            </p:cNvPr>
            <p:cNvCxnSpPr/>
            <p:nvPr/>
          </p:nvCxnSpPr>
          <p:spPr>
            <a:xfrm rot="5400000" flipH="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426253E-BBA4-9B48-A1B9-51EC6A561E83}"/>
                </a:ext>
              </a:extLst>
            </p:cNvPr>
            <p:cNvCxnSpPr/>
            <p:nvPr/>
          </p:nvCxnSpPr>
          <p:spPr>
            <a:xfrm rot="5400000" flipH="1" flipV="1">
              <a:off x="7773265" y="3358421"/>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0594FBF-CA8D-4948-BEA9-0B8A639DD44A}"/>
                </a:ext>
              </a:extLst>
            </p:cNvPr>
            <p:cNvCxnSpPr/>
            <p:nvPr/>
          </p:nvCxnSpPr>
          <p:spPr>
            <a:xfrm rot="5400000" flipH="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11C8543-F33A-4F44-9A67-5F87CBA2BDB7}"/>
                </a:ext>
              </a:extLst>
            </p:cNvPr>
            <p:cNvCxnSpPr/>
            <p:nvPr/>
          </p:nvCxnSpPr>
          <p:spPr>
            <a:xfrm rot="5400000" flipH="1" flipV="1">
              <a:off x="7773265" y="2681546"/>
              <a:ext cx="17145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6A8E8AE7-2B73-5240-9EB6-6AAE759CEFA5}"/>
                </a:ext>
              </a:extLst>
            </p:cNvPr>
            <p:cNvSpPr/>
            <p:nvPr/>
          </p:nvSpPr>
          <p:spPr bwMode="auto">
            <a:xfrm rot="2700000">
              <a:off x="6201711" y="1929681"/>
              <a:ext cx="2448110" cy="1864457"/>
            </a:xfrm>
            <a:prstGeom prst="ellipse">
              <a:avLst/>
            </a:prstGeom>
            <a:solidFill>
              <a:srgbClr val="C00000">
                <a:alpha val="50000"/>
              </a:srgb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Garamond" panose="02020404030301010803" pitchFamily="18" charset="0"/>
                <a:ea typeface="Segoe UI" pitchFamily="34" charset="0"/>
                <a:cs typeface="Segoe UI" pitchFamily="34" charset="0"/>
              </a:endParaRPr>
            </a:p>
          </p:txBody>
        </p:sp>
      </p:grpSp>
      <p:sp>
        <p:nvSpPr>
          <p:cNvPr id="8" name="TextBox 7">
            <a:extLst>
              <a:ext uri="{FF2B5EF4-FFF2-40B4-BE49-F238E27FC236}">
                <a16:creationId xmlns:a16="http://schemas.microsoft.com/office/drawing/2014/main" id="{26A7C4E1-5FEF-4A48-BAFF-25748BDDBC21}"/>
              </a:ext>
            </a:extLst>
          </p:cNvPr>
          <p:cNvSpPr txBox="1"/>
          <p:nvPr/>
        </p:nvSpPr>
        <p:spPr>
          <a:xfrm>
            <a:off x="942446" y="3823357"/>
            <a:ext cx="4231766" cy="98488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Skyline maintenance + Data Cube/OLAP</a:t>
            </a:r>
          </a:p>
        </p:txBody>
      </p:sp>
    </p:spTree>
    <p:extLst>
      <p:ext uri="{BB962C8B-B14F-4D97-AF65-F5344CB8AC3E}">
        <p14:creationId xmlns:p14="http://schemas.microsoft.com/office/powerpoint/2010/main" val="7582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52231"/>
            <a:ext cx="8229600" cy="892097"/>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pic>
        <p:nvPicPr>
          <p:cNvPr id="17" name="Picture 4" descr="BOSTON, MA - FEBRUARY 10, 2008: (L to R) ESPN NBA analyst Mark Jackson, play-by-play commentator Mike Breen, and guest analyst Jeff Van Gundy in action at TD Banknorth Garden. (Photo by Scott Clarke / ESPN)">
            <a:extLst>
              <a:ext uri="{FF2B5EF4-FFF2-40B4-BE49-F238E27FC236}">
                <a16:creationId xmlns:a16="http://schemas.microsoft.com/office/drawing/2014/main" id="{AFF25CD0-0394-FA41-A9D0-1B7DCE1F4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9" y="3087149"/>
            <a:ext cx="2859987" cy="1905001"/>
          </a:xfrm>
          <a:prstGeom prst="rect">
            <a:avLst/>
          </a:prstGeom>
          <a:noFill/>
          <a:extLst>
            <a:ext uri="{909E8E84-426E-40DD-AFC4-6F175D3DCCD1}">
              <a14:hiddenFill xmlns:a14="http://schemas.microsoft.com/office/drawing/2010/main">
                <a:solidFill>
                  <a:srgbClr val="FFFFFF"/>
                </a:solidFill>
              </a14:hiddenFill>
            </a:ext>
          </a:extLst>
        </p:spPr>
      </p:pic>
      <p:sp>
        <p:nvSpPr>
          <p:cNvPr id="18" name="Cloud Callout 17">
            <a:extLst>
              <a:ext uri="{FF2B5EF4-FFF2-40B4-BE49-F238E27FC236}">
                <a16:creationId xmlns:a16="http://schemas.microsoft.com/office/drawing/2014/main" id="{97FC18DD-3C71-A948-B874-4C08D2579E0D}"/>
              </a:ext>
            </a:extLst>
          </p:cNvPr>
          <p:cNvSpPr/>
          <p:nvPr/>
        </p:nvSpPr>
        <p:spPr bwMode="auto">
          <a:xfrm>
            <a:off x="42767" y="948256"/>
            <a:ext cx="7366218" cy="2071580"/>
          </a:xfrm>
          <a:prstGeom prst="cloudCallout">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DED00417-011A-9B42-8D86-6E192E649B26}"/>
              </a:ext>
            </a:extLst>
          </p:cNvPr>
          <p:cNvSpPr/>
          <p:nvPr/>
        </p:nvSpPr>
        <p:spPr>
          <a:xfrm>
            <a:off x="750037" y="1203313"/>
            <a:ext cx="6107375" cy="1569660"/>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Chris Paul had 16 points, 10 rebounds, 13 assists and five steals…… The only other active player to have such a game is Jason Kidd…</a:t>
            </a:r>
          </a:p>
        </p:txBody>
      </p:sp>
      <p:pic>
        <p:nvPicPr>
          <p:cNvPr id="20" name="Picture 12" descr="http://www.etoro.com/blog/wp-content/uploads/2013/05/FAQ-question.jpg">
            <a:extLst>
              <a:ext uri="{FF2B5EF4-FFF2-40B4-BE49-F238E27FC236}">
                <a16:creationId xmlns:a16="http://schemas.microsoft.com/office/drawing/2014/main" id="{2CB9CAEB-F3B0-B74A-AFF8-E94969D16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786" y="3008764"/>
            <a:ext cx="1787527" cy="12765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E40ED1-1C27-C246-A029-B44F9DA876CF}"/>
              </a:ext>
            </a:extLst>
          </p:cNvPr>
          <p:cNvSpPr/>
          <p:nvPr/>
        </p:nvSpPr>
        <p:spPr>
          <a:xfrm>
            <a:off x="4199766" y="4388871"/>
            <a:ext cx="4853579" cy="461665"/>
          </a:xfrm>
          <a:prstGeom prst="rect">
            <a:avLst/>
          </a:prstGeom>
        </p:spPr>
        <p:txBody>
          <a:bodyPr wrap="square">
            <a:spAutoFit/>
          </a:bodyPr>
          <a:lstStyle/>
          <a:p>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How did they come up with that?</a:t>
            </a:r>
          </a:p>
        </p:txBody>
      </p:sp>
      <p:sp>
        <p:nvSpPr>
          <p:cNvPr id="22" name="Rectangle 21">
            <a:extLst>
              <a:ext uri="{FF2B5EF4-FFF2-40B4-BE49-F238E27FC236}">
                <a16:creationId xmlns:a16="http://schemas.microsoft.com/office/drawing/2014/main" id="{97CD278D-46AC-9E40-914B-68B2C609FA90}"/>
              </a:ext>
            </a:extLst>
          </p:cNvPr>
          <p:cNvSpPr/>
          <p:nvPr/>
        </p:nvSpPr>
        <p:spPr>
          <a:xfrm>
            <a:off x="7883710" y="948256"/>
            <a:ext cx="1169636" cy="584775"/>
          </a:xfrm>
          <a:prstGeom prst="rect">
            <a:avLst/>
          </a:prstGeom>
        </p:spPr>
        <p:txBody>
          <a:bodyPr wrap="square">
            <a:spAutoFit/>
          </a:bodyPr>
          <a:lstStyle/>
          <a:p>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2009</a:t>
            </a:r>
          </a:p>
        </p:txBody>
      </p:sp>
    </p:spTree>
    <p:extLst>
      <p:ext uri="{BB962C8B-B14F-4D97-AF65-F5344CB8AC3E}">
        <p14:creationId xmlns:p14="http://schemas.microsoft.com/office/powerpoint/2010/main" val="3022743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78677" y="1085849"/>
            <a:ext cx="8923758"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a:t>
            </a:r>
            <a:r>
              <a:rPr lang="en-US" sz="2400" b="1" dirty="0">
                <a:solidFill>
                  <a:srgbClr val="C00000"/>
                </a:solidFill>
              </a:rPr>
              <a:t>Maverick</a:t>
            </a:r>
            <a:r>
              <a:rPr lang="en-US" sz="2400" dirty="0"/>
              <a:t>)</a:t>
            </a:r>
          </a:p>
          <a:p>
            <a:pPr>
              <a:lnSpc>
                <a:spcPct val="120000"/>
              </a:lnSpc>
            </a:pPr>
            <a:r>
              <a:rPr lang="en-US" sz="2400" b="0" dirty="0">
                <a:solidFill>
                  <a:schemeClr val="tx1"/>
                </a:solidFill>
              </a:rPr>
              <a:t>Graph Data Usability (Orion, GQBE, </a:t>
            </a:r>
            <a:r>
              <a:rPr lang="en-US" sz="2400" b="0" dirty="0" err="1">
                <a:solidFill>
                  <a:schemeClr val="tx1"/>
                </a:solidFill>
              </a:rPr>
              <a:t>TableView</a:t>
            </a:r>
            <a:r>
              <a:rPr lang="en-US" sz="2400" b="0" dirty="0">
                <a:solidFill>
                  <a:schemeClr val="tx1"/>
                </a:solidFill>
              </a:rPr>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50</a:t>
            </a:fld>
            <a:endParaRPr lang="en-US" dirty="0"/>
          </a:p>
        </p:txBody>
      </p:sp>
    </p:spTree>
    <p:extLst>
      <p:ext uri="{BB962C8B-B14F-4D97-AF65-F5344CB8AC3E}">
        <p14:creationId xmlns:p14="http://schemas.microsoft.com/office/powerpoint/2010/main" val="34962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a:xfrm>
            <a:off x="160020" y="1799362"/>
            <a:ext cx="8869680" cy="1837112"/>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Maverick: Discovering Exceptional Facts </a:t>
            </a: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from Knowledge Graphs</a:t>
            </a:r>
          </a:p>
          <a:p>
            <a:pPr marL="0" marR="0" lvl="0" indent="0" algn="ctr" defTabSz="686047"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endParaRPr>
          </a:p>
          <a:p>
            <a:pPr marL="0" marR="0" lvl="0" indent="0" algn="ctr" defTabSz="68604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rgbClr val="C00000"/>
                </a:solidFill>
                <a:effectLst/>
                <a:uLnTx/>
                <a:uFillTx/>
                <a:latin typeface="Garamond" panose="02020404030301010803" pitchFamily="18" charset="0"/>
                <a:ea typeface="+mn-ea"/>
                <a:cs typeface="Arial" charset="0"/>
              </a:rPr>
              <a:t>[SIGMOD18, VLDB18demo]</a:t>
            </a:r>
          </a:p>
        </p:txBody>
      </p:sp>
    </p:spTree>
    <p:extLst>
      <p:ext uri="{BB962C8B-B14F-4D97-AF65-F5344CB8AC3E}">
        <p14:creationId xmlns:p14="http://schemas.microsoft.com/office/powerpoint/2010/main" val="248676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27" name="Text Placeholder 2">
            <a:extLst>
              <a:ext uri="{FF2B5EF4-FFF2-40B4-BE49-F238E27FC236}">
                <a16:creationId xmlns:a16="http://schemas.microsoft.com/office/drawing/2014/main" id="{AC1CC68F-CB23-DC4D-8279-D826DC339DA6}"/>
              </a:ext>
            </a:extLst>
          </p:cNvPr>
          <p:cNvSpPr txBox="1">
            <a:spLocks/>
          </p:cNvSpPr>
          <p:nvPr/>
        </p:nvSpPr>
        <p:spPr>
          <a:xfrm>
            <a:off x="1709038"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 </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followed Sidney Poitier as only the second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black</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to win the </a:t>
            </a:r>
            <a:r>
              <a:rPr kumimoji="0" lang="en-US" sz="24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a:t>
            </a: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p>
        </p:txBody>
      </p:sp>
      <p:pic>
        <p:nvPicPr>
          <p:cNvPr id="28" name="Picture 4" descr="http://abcnews.go.com/assets/beta/assets/abcn_images/abc_logo_aluminum.png">
            <a:extLst>
              <a:ext uri="{FF2B5EF4-FFF2-40B4-BE49-F238E27FC236}">
                <a16:creationId xmlns:a16="http://schemas.microsoft.com/office/drawing/2014/main" id="{90AD2F21-2FE3-9B49-A397-24D75CDBB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Tree>
    <p:extLst>
      <p:ext uri="{BB962C8B-B14F-4D97-AF65-F5344CB8AC3E}">
        <p14:creationId xmlns:p14="http://schemas.microsoft.com/office/powerpoint/2010/main" val="105712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3" name="Text Placeholder 2"/>
          <p:cNvSpPr>
            <a:spLocks noGrp="1"/>
          </p:cNvSpPr>
          <p:nvPr>
            <p:ph type="body" sz="quarter" idx="10"/>
          </p:nvPr>
        </p:nvSpPr>
        <p:spPr>
          <a:xfrm>
            <a:off x="1709038" y="890297"/>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2" name="Picture 4" descr="http://abcnews.go.com/assets/beta/assets/abcn_images/abc_logo_aluminu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8" name="TextBox 7"/>
          <p:cNvSpPr txBox="1"/>
          <p:nvPr/>
        </p:nvSpPr>
        <p:spPr>
          <a:xfrm>
            <a:off x="197727" y="197538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47059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63883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97538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49905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63084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403526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406372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97538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28316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64560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52364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Tree>
    <p:extLst>
      <p:ext uri="{BB962C8B-B14F-4D97-AF65-F5344CB8AC3E}">
        <p14:creationId xmlns:p14="http://schemas.microsoft.com/office/powerpoint/2010/main" val="3341691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p:cNvSpPr txBox="1"/>
          <p:nvPr/>
        </p:nvSpPr>
        <p:spPr>
          <a:xfrm>
            <a:off x="197727" y="1789409"/>
            <a:ext cx="1893916"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Entity of Interest</a:t>
            </a:r>
          </a:p>
        </p:txBody>
      </p:sp>
      <p:sp>
        <p:nvSpPr>
          <p:cNvPr id="14" name="TextBox 13"/>
          <p:cNvSpPr txBox="1"/>
          <p:nvPr/>
        </p:nvSpPr>
        <p:spPr>
          <a:xfrm>
            <a:off x="197727" y="3284614"/>
            <a:ext cx="107882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Attributes</a:t>
            </a:r>
          </a:p>
        </p:txBody>
      </p:sp>
      <p:sp>
        <p:nvSpPr>
          <p:cNvPr id="15" name="TextBox 14"/>
          <p:cNvSpPr txBox="1"/>
          <p:nvPr/>
        </p:nvSpPr>
        <p:spPr>
          <a:xfrm>
            <a:off x="197727" y="2452855"/>
            <a:ext cx="856004"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Context</a:t>
            </a:r>
          </a:p>
        </p:txBody>
      </p:sp>
      <p:sp>
        <p:nvSpPr>
          <p:cNvPr id="23" name="TextBox 22"/>
          <p:cNvSpPr txBox="1"/>
          <p:nvPr/>
        </p:nvSpPr>
        <p:spPr>
          <a:xfrm>
            <a:off x="2203910" y="1789409"/>
            <a:ext cx="1753942"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Denzel Washington</a:t>
            </a:r>
          </a:p>
        </p:txBody>
      </p:sp>
      <p:sp>
        <p:nvSpPr>
          <p:cNvPr id="24" name="TextBox 23"/>
          <p:cNvSpPr txBox="1"/>
          <p:nvPr/>
        </p:nvSpPr>
        <p:spPr>
          <a:xfrm>
            <a:off x="2203910" y="3313075"/>
            <a:ext cx="819135"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Ethnicity</a:t>
            </a:r>
          </a:p>
        </p:txBody>
      </p:sp>
      <p:sp>
        <p:nvSpPr>
          <p:cNvPr id="25" name="TextBox 24"/>
          <p:cNvSpPr txBox="1"/>
          <p:nvPr/>
        </p:nvSpPr>
        <p:spPr>
          <a:xfrm>
            <a:off x="2203910" y="2444860"/>
            <a:ext cx="2307106"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Best Actor award winners</a:t>
            </a:r>
          </a:p>
        </p:txBody>
      </p:sp>
      <p:sp>
        <p:nvSpPr>
          <p:cNvPr id="12" name="TextBox 11">
            <a:extLst>
              <a:ext uri="{FF2B5EF4-FFF2-40B4-BE49-F238E27FC236}">
                <a16:creationId xmlns:a16="http://schemas.microsoft.com/office/drawing/2014/main" id="{E51296C9-41B4-6947-AC29-3D3FD24A65F0}"/>
              </a:ext>
            </a:extLst>
          </p:cNvPr>
          <p:cNvSpPr txBox="1"/>
          <p:nvPr/>
        </p:nvSpPr>
        <p:spPr>
          <a:xfrm>
            <a:off x="197727" y="3849288"/>
            <a:ext cx="151131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Garamond" panose="02020404030301010803" pitchFamily="18" charset="0"/>
                <a:ea typeface="+mn-ea"/>
                <a:cs typeface="+mn-cs"/>
              </a:rPr>
              <a:t>Peculiar value</a:t>
            </a:r>
          </a:p>
        </p:txBody>
      </p:sp>
      <p:sp>
        <p:nvSpPr>
          <p:cNvPr id="13" name="TextBox 12">
            <a:extLst>
              <a:ext uri="{FF2B5EF4-FFF2-40B4-BE49-F238E27FC236}">
                <a16:creationId xmlns:a16="http://schemas.microsoft.com/office/drawing/2014/main" id="{8C5A3289-F961-BE48-874D-ECAE943856A2}"/>
              </a:ext>
            </a:extLst>
          </p:cNvPr>
          <p:cNvSpPr txBox="1"/>
          <p:nvPr/>
        </p:nvSpPr>
        <p:spPr>
          <a:xfrm>
            <a:off x="2203910" y="3877749"/>
            <a:ext cx="1594988" cy="553998"/>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African American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(only two satisfy) </a:t>
            </a:r>
          </a:p>
        </p:txBody>
      </p:sp>
      <p:sp>
        <p:nvSpPr>
          <p:cNvPr id="18" name="TextBox 17">
            <a:extLst>
              <a:ext uri="{FF2B5EF4-FFF2-40B4-BE49-F238E27FC236}">
                <a16:creationId xmlns:a16="http://schemas.microsoft.com/office/drawing/2014/main" id="{C02E2C5F-FA60-FC4B-879A-11F4A9FC8D0A}"/>
              </a:ext>
            </a:extLst>
          </p:cNvPr>
          <p:cNvSpPr txBox="1"/>
          <p:nvPr/>
        </p:nvSpPr>
        <p:spPr>
          <a:xfrm>
            <a:off x="4720816" y="1789409"/>
            <a:ext cx="1708545"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Given an entity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p>
        </p:txBody>
      </p:sp>
      <p:sp>
        <p:nvSpPr>
          <p:cNvPr id="19" name="TextBox 18">
            <a:extLst>
              <a:ext uri="{FF2B5EF4-FFF2-40B4-BE49-F238E27FC236}">
                <a16:creationId xmlns:a16="http://schemas.microsoft.com/office/drawing/2014/main" id="{89EF8A1A-2B89-A24D-808E-C597DADE6781}"/>
              </a:ext>
            </a:extLst>
          </p:cNvPr>
          <p:cNvSpPr txBox="1"/>
          <p:nvPr/>
        </p:nvSpPr>
        <p:spPr>
          <a:xfrm>
            <a:off x="5379644" y="2097186"/>
            <a:ext cx="431208"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find</a:t>
            </a:r>
          </a:p>
        </p:txBody>
      </p:sp>
      <p:sp>
        <p:nvSpPr>
          <p:cNvPr id="20" name="TextBox 19">
            <a:extLst>
              <a:ext uri="{FF2B5EF4-FFF2-40B4-BE49-F238E27FC236}">
                <a16:creationId xmlns:a16="http://schemas.microsoft.com/office/drawing/2014/main" id="{7D601518-D6C9-8A42-BF04-21ED0182D5CD}"/>
              </a:ext>
            </a:extLst>
          </p:cNvPr>
          <p:cNvSpPr txBox="1"/>
          <p:nvPr/>
        </p:nvSpPr>
        <p:spPr>
          <a:xfrm>
            <a:off x="4674322" y="2459622"/>
            <a:ext cx="98264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context</a:t>
            </a:r>
          </a:p>
        </p:txBody>
      </p:sp>
      <p:sp>
        <p:nvSpPr>
          <p:cNvPr id="21" name="TextBox 20">
            <a:extLst>
              <a:ext uri="{FF2B5EF4-FFF2-40B4-BE49-F238E27FC236}">
                <a16:creationId xmlns:a16="http://schemas.microsoft.com/office/drawing/2014/main" id="{7D775425-E8DE-AD4D-87BA-0C3A0F326CCB}"/>
              </a:ext>
            </a:extLst>
          </p:cNvPr>
          <p:cNvSpPr txBox="1"/>
          <p:nvPr/>
        </p:nvSpPr>
        <p:spPr>
          <a:xfrm>
            <a:off x="4666573" y="3337661"/>
            <a:ext cx="1885003" cy="615553"/>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A set of attributes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(subspace) </a:t>
            </a:r>
          </a:p>
        </p:txBody>
      </p:sp>
      <p:sp>
        <p:nvSpPr>
          <p:cNvPr id="22" name="TextBox 21">
            <a:extLst>
              <a:ext uri="{FF2B5EF4-FFF2-40B4-BE49-F238E27FC236}">
                <a16:creationId xmlns:a16="http://schemas.microsoft.com/office/drawing/2014/main" id="{AC5F5B64-94BB-DD45-A3A0-88D7746B1CEA}"/>
              </a:ext>
            </a:extLst>
          </p:cNvPr>
          <p:cNvSpPr txBox="1"/>
          <p:nvPr/>
        </p:nvSpPr>
        <p:spPr>
          <a:xfrm>
            <a:off x="7236518" y="2097186"/>
            <a:ext cx="1062791" cy="307777"/>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such that </a:t>
            </a:r>
          </a:p>
        </p:txBody>
      </p:sp>
      <p:sp>
        <p:nvSpPr>
          <p:cNvPr id="5" name="Rectangle 4">
            <a:extLst>
              <a:ext uri="{FF2B5EF4-FFF2-40B4-BE49-F238E27FC236}">
                <a16:creationId xmlns:a16="http://schemas.microsoft.com/office/drawing/2014/main" id="{2B207949-F0D6-8441-BCC7-4A9BF507E9D5}"/>
              </a:ext>
            </a:extLst>
          </p:cNvPr>
          <p:cNvSpPr/>
          <p:nvPr/>
        </p:nvSpPr>
        <p:spPr>
          <a:xfrm>
            <a:off x="6346556" y="3815873"/>
            <a:ext cx="2797444" cy="1323439"/>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bears a peculiar value </a:t>
            </a:r>
            <a:r>
              <a:rPr kumimoji="0" lang="en-US" sz="2000" b="0" i="0" u="none" strike="noStrike" kern="1200" cap="none" spc="0" normalizeH="0" baseline="0" noProof="0" dirty="0" err="1">
                <a:ln>
                  <a:noFill/>
                </a:ln>
                <a:solidFill>
                  <a:srgbClr val="0064B1"/>
                </a:solidFill>
                <a:effectLst/>
                <a:uLnTx/>
                <a:uFillTx/>
                <a:latin typeface="Garamond" panose="02020404030301010803" pitchFamily="18" charset="0"/>
                <a:ea typeface="+mn-ea"/>
                <a:cs typeface="+mn-cs"/>
              </a:rPr>
              <a:t>w.r.t</a:t>
            </a: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 the subspace (few in the context have the value)</a:t>
            </a:r>
          </a:p>
        </p:txBody>
      </p:sp>
      <p:sp>
        <p:nvSpPr>
          <p:cNvPr id="26" name="Rectangle 25">
            <a:extLst>
              <a:ext uri="{FF2B5EF4-FFF2-40B4-BE49-F238E27FC236}">
                <a16:creationId xmlns:a16="http://schemas.microsoft.com/office/drawing/2014/main" id="{BF697ECF-6FAC-324C-B5F6-F499C30ED80B}"/>
              </a:ext>
            </a:extLst>
          </p:cNvPr>
          <p:cNvSpPr/>
          <p:nvPr/>
        </p:nvSpPr>
        <p:spPr>
          <a:xfrm>
            <a:off x="6346556" y="2432696"/>
            <a:ext cx="2568887" cy="707886"/>
          </a:xfrm>
          <a:prstGeom prst="rect">
            <a:avLst/>
          </a:prstGeom>
        </p:spPr>
        <p:txBody>
          <a:bodyPr wrap="square">
            <a:spAutoFit/>
          </a:bodyPr>
          <a:lstStyle/>
          <a:p>
            <a:pPr marL="259661" marR="0" lvl="1" indent="0" algn="l" defTabSz="68604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the context has many entities, including </a:t>
            </a:r>
            <a:r>
              <a:rPr kumimoji="0" lang="en-US" sz="2000" b="1" i="0" u="none" strike="noStrike" kern="1200" cap="none" spc="0" normalizeH="0" baseline="0" noProof="0" dirty="0">
                <a:ln>
                  <a:noFill/>
                </a:ln>
                <a:solidFill>
                  <a:srgbClr val="0064B1"/>
                </a:solidFill>
                <a:effectLst/>
                <a:uLnTx/>
                <a:uFillTx/>
                <a:latin typeface="Garamond" panose="02020404030301010803" pitchFamily="18" charset="0"/>
                <a:ea typeface="+mn-ea"/>
                <a:cs typeface="+mn-cs"/>
              </a:rPr>
              <a:t>x</a:t>
            </a:r>
            <a:endParaRPr kumimoji="0" lang="en-US" sz="2000" b="0" i="0" u="none" strike="noStrike" kern="1200" cap="none" spc="0" normalizeH="0" baseline="0" noProof="0" dirty="0">
              <a:ln>
                <a:noFill/>
              </a:ln>
              <a:solidFill>
                <a:srgbClr val="0064B1"/>
              </a:solidFill>
              <a:effectLst/>
              <a:uLnTx/>
              <a:uFillTx/>
              <a:latin typeface="Garamond" panose="02020404030301010803" pitchFamily="18" charset="0"/>
              <a:ea typeface="+mn-ea"/>
              <a:cs typeface="+mn-cs"/>
            </a:endParaRPr>
          </a:p>
        </p:txBody>
      </p:sp>
      <p:sp>
        <p:nvSpPr>
          <p:cNvPr id="27" name="Text Placeholder 2">
            <a:extLst>
              <a:ext uri="{FF2B5EF4-FFF2-40B4-BE49-F238E27FC236}">
                <a16:creationId xmlns:a16="http://schemas.microsoft.com/office/drawing/2014/main" id="{20A616B5-60A7-8F43-A172-56319A2B2425}"/>
              </a:ext>
            </a:extLst>
          </p:cNvPr>
          <p:cNvSpPr>
            <a:spLocks noGrp="1"/>
          </p:cNvSpPr>
          <p:nvPr>
            <p:ph type="body" sz="quarter" idx="10"/>
          </p:nvPr>
        </p:nvSpPr>
        <p:spPr>
          <a:xfrm>
            <a:off x="1709038" y="781811"/>
            <a:ext cx="6836803" cy="849463"/>
          </a:xfrm>
          <a:prstGeom prst="rect">
            <a:avLst/>
          </a:prstGeom>
          <a:noFill/>
          <a:ln cap="rnd">
            <a:noFill/>
          </a:ln>
        </p:spPr>
        <p:txBody>
          <a:bodyPr lIns="91440" tIns="91440" bIns="91440"/>
          <a:lstStyle/>
          <a:p>
            <a:pPr marL="0" indent="0">
              <a:buNone/>
            </a:pPr>
            <a:r>
              <a:rPr lang="en-US" sz="2400" dirty="0">
                <a:solidFill>
                  <a:srgbClr val="C00000"/>
                </a:solidFill>
              </a:rPr>
              <a:t>Denzel Washington </a:t>
            </a:r>
            <a:r>
              <a:rPr lang="en-US" sz="2400" dirty="0">
                <a:solidFill>
                  <a:schemeClr val="tx1"/>
                </a:solidFill>
              </a:rPr>
              <a:t>followed Sidney Poitier as only the second </a:t>
            </a:r>
            <a:r>
              <a:rPr lang="en-US" sz="2400" dirty="0">
                <a:solidFill>
                  <a:srgbClr val="C00000"/>
                </a:solidFill>
              </a:rPr>
              <a:t>black</a:t>
            </a:r>
            <a:r>
              <a:rPr lang="en-US" sz="2400" dirty="0">
                <a:solidFill>
                  <a:schemeClr val="tx1"/>
                </a:solidFill>
              </a:rPr>
              <a:t> to win the </a:t>
            </a:r>
            <a:r>
              <a:rPr lang="en-US" sz="2400" dirty="0">
                <a:solidFill>
                  <a:srgbClr val="C00000"/>
                </a:solidFill>
              </a:rPr>
              <a:t>Best Actor award</a:t>
            </a:r>
            <a:r>
              <a:rPr lang="en-US" sz="2400" dirty="0">
                <a:solidFill>
                  <a:schemeClr val="tx1"/>
                </a:solidFill>
              </a:rPr>
              <a:t>.</a:t>
            </a:r>
          </a:p>
        </p:txBody>
      </p:sp>
      <p:pic>
        <p:nvPicPr>
          <p:cNvPr id="28" name="Picture 4" descr="http://abcnews.go.com/assets/beta/assets/abcn_images/abc_logo_aluminum.png">
            <a:extLst>
              <a:ext uri="{FF2B5EF4-FFF2-40B4-BE49-F238E27FC236}">
                <a16:creationId xmlns:a16="http://schemas.microsoft.com/office/drawing/2014/main" id="{95E07586-E235-6240-A64F-90B58F0753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433" y="938136"/>
            <a:ext cx="1050709" cy="420283"/>
          </a:xfrm>
          <a:prstGeom prst="rect">
            <a:avLst/>
          </a:prstGeom>
          <a:solidFill>
            <a:schemeClr val="bg1"/>
          </a:solidFill>
        </p:spPr>
      </p:pic>
    </p:spTree>
    <p:extLst>
      <p:ext uri="{BB962C8B-B14F-4D97-AF65-F5344CB8AC3E}">
        <p14:creationId xmlns:p14="http://schemas.microsoft.com/office/powerpoint/2010/main" val="2578603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Exceptional Facts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55</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2054" name="Picture 6" descr="https://s.yimg.com/rz/d/yahoo_sports_en-US_s_f_pw_351x40_sport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84535" b="18021"/>
          <a:stretch/>
        </p:blipFill>
        <p:spPr bwMode="auto">
          <a:xfrm>
            <a:off x="468508" y="2315721"/>
            <a:ext cx="1032634" cy="312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C0B6695F-B16C-2544-9018-62692DE13B1F}"/>
              </a:ext>
            </a:extLst>
          </p:cNvPr>
          <p:cNvSpPr txBox="1">
            <a:spLocks/>
          </p:cNvSpPr>
          <p:nvPr/>
        </p:nvSpPr>
        <p:spPr>
          <a:xfrm>
            <a:off x="1825273" y="890297"/>
            <a:ext cx="6836803" cy="849463"/>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Denzel Washington followed Sidney Poitier as only the second black to win the Best Actor award.</a:t>
            </a:r>
          </a:p>
        </p:txBody>
      </p:sp>
      <p:pic>
        <p:nvPicPr>
          <p:cNvPr id="14" name="Picture 4" descr="http://abcnews.go.com/assets/beta/assets/abcn_images/abc_logo_aluminum.png">
            <a:extLst>
              <a:ext uri="{FF2B5EF4-FFF2-40B4-BE49-F238E27FC236}">
                <a16:creationId xmlns:a16="http://schemas.microsoft.com/office/drawing/2014/main" id="{B901FB3B-1465-E943-BCD7-D3415DC654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433" y="1031124"/>
            <a:ext cx="1050709" cy="420283"/>
          </a:xfrm>
          <a:prstGeom prst="rect">
            <a:avLst/>
          </a:prstGeom>
          <a:solidFill>
            <a:schemeClr val="bg1"/>
          </a:solidFill>
        </p:spPr>
      </p:pic>
      <p:sp>
        <p:nvSpPr>
          <p:cNvPr id="15" name="Text Placeholder 2">
            <a:extLst>
              <a:ext uri="{FF2B5EF4-FFF2-40B4-BE49-F238E27FC236}">
                <a16:creationId xmlns:a16="http://schemas.microsoft.com/office/drawing/2014/main" id="{55472504-B5C6-5742-91C8-77870064DEB8}"/>
              </a:ext>
            </a:extLst>
          </p:cNvPr>
          <p:cNvSpPr txBox="1">
            <a:spLocks/>
          </p:cNvSpPr>
          <p:nvPr/>
        </p:nvSpPr>
        <p:spPr>
          <a:xfrm>
            <a:off x="1825273" y="2219778"/>
            <a:ext cx="6836803" cy="52033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This was Brazil's first own goal in World Cup history.</a:t>
            </a:r>
          </a:p>
        </p:txBody>
      </p:sp>
      <p:sp>
        <p:nvSpPr>
          <p:cNvPr id="20" name="Text Placeholder 2">
            <a:extLst>
              <a:ext uri="{FF2B5EF4-FFF2-40B4-BE49-F238E27FC236}">
                <a16:creationId xmlns:a16="http://schemas.microsoft.com/office/drawing/2014/main" id="{566ACFAD-F72C-5248-8394-1F5D334AF5DA}"/>
              </a:ext>
            </a:extLst>
          </p:cNvPr>
          <p:cNvSpPr txBox="1">
            <a:spLocks/>
          </p:cNvSpPr>
          <p:nvPr/>
        </p:nvSpPr>
        <p:spPr>
          <a:xfrm>
            <a:off x="1825273" y="3362776"/>
            <a:ext cx="7186989" cy="517065"/>
          </a:xfrm>
          <a:prstGeom prst="rect">
            <a:avLst/>
          </a:prstGeom>
          <a:noFill/>
          <a:ln cap="rnd">
            <a:noFill/>
          </a:ln>
        </p:spPr>
        <p:txBody>
          <a:bodyPr vert="horz" wrap="square" lIns="91440" tIns="91440" rIns="0" bIns="9144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Hillary Clinton becomes first female presidential nominee.</a:t>
            </a:r>
          </a:p>
        </p:txBody>
      </p:sp>
      <p:pic>
        <p:nvPicPr>
          <p:cNvPr id="21" name="Picture 20">
            <a:extLst>
              <a:ext uri="{FF2B5EF4-FFF2-40B4-BE49-F238E27FC236}">
                <a16:creationId xmlns:a16="http://schemas.microsoft.com/office/drawing/2014/main" id="{7472C009-1B66-C04A-B142-755CA8611E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433" y="3510898"/>
            <a:ext cx="1291196" cy="280217"/>
          </a:xfrm>
          <a:prstGeom prst="rect">
            <a:avLst/>
          </a:prstGeom>
        </p:spPr>
      </p:pic>
    </p:spTree>
    <p:extLst>
      <p:ext uri="{BB962C8B-B14F-4D97-AF65-F5344CB8AC3E}">
        <p14:creationId xmlns:p14="http://schemas.microsoft.com/office/powerpoint/2010/main" val="132663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Applications</a:t>
            </a:r>
          </a:p>
        </p:txBody>
      </p:sp>
      <p:sp>
        <p:nvSpPr>
          <p:cNvPr id="3" name="Text Placeholder 2"/>
          <p:cNvSpPr>
            <a:spLocks noGrp="1"/>
          </p:cNvSpPr>
          <p:nvPr>
            <p:ph type="body" sz="quarter" idx="10"/>
          </p:nvPr>
        </p:nvSpPr>
        <p:spPr>
          <a:xfrm>
            <a:off x="457200" y="1304810"/>
            <a:ext cx="8415580" cy="3567836"/>
          </a:xfrm>
          <a:solidFill>
            <a:srgbClr val="FBFBFB"/>
          </a:solidFill>
          <a:ln>
            <a:noFill/>
          </a:ln>
        </p:spPr>
        <p:txBody>
          <a:bodyPr/>
          <a:lstStyle/>
          <a:p>
            <a:pPr marL="0" indent="0">
              <a:buNone/>
            </a:pPr>
            <a:r>
              <a:rPr lang="en-US" dirty="0">
                <a:solidFill>
                  <a:srgbClr val="C00000"/>
                </a:solidFill>
              </a:rPr>
              <a:t>Computational Journalism</a:t>
            </a:r>
          </a:p>
          <a:p>
            <a:pPr lvl="1"/>
            <a:r>
              <a:rPr lang="en-US" dirty="0"/>
              <a:t> Fact-finding</a:t>
            </a:r>
            <a:endParaRPr lang="en-US" sz="2000" dirty="0"/>
          </a:p>
          <a:p>
            <a:pPr lvl="1"/>
            <a:r>
              <a:rPr lang="en-US" dirty="0"/>
              <a:t> Fact-checking</a:t>
            </a:r>
            <a:endParaRPr lang="en-US" sz="2000" dirty="0"/>
          </a:p>
          <a:p>
            <a:pPr lvl="2">
              <a:buFont typeface="Wingdings" pitchFamily="2" charset="2"/>
              <a:buChar char="§"/>
            </a:pPr>
            <a:r>
              <a:rPr lang="en-US" sz="2000" dirty="0"/>
              <a:t>The first female presidential nominee was Victoria Woodhull, not Hillary Clinton (snopes.com)</a:t>
            </a:r>
          </a:p>
          <a:p>
            <a:pPr marL="0" indent="0">
              <a:buNone/>
            </a:pPr>
            <a:r>
              <a:rPr lang="en-US" dirty="0">
                <a:solidFill>
                  <a:srgbClr val="C00000"/>
                </a:solidFill>
              </a:rPr>
              <a:t>Data Cleaning</a:t>
            </a:r>
          </a:p>
          <a:p>
            <a:pPr marL="0" indent="0">
              <a:buNone/>
            </a:pPr>
            <a:r>
              <a:rPr lang="en-US" dirty="0">
                <a:solidFill>
                  <a:srgbClr val="C00000"/>
                </a:solidFill>
              </a:rPr>
              <a:t>Recommendation Systems</a:t>
            </a:r>
          </a:p>
          <a:p>
            <a:pPr lvl="1"/>
            <a:r>
              <a:rPr lang="en-US" dirty="0"/>
              <a:t> Friends, news, and product promotion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7021" y="217645"/>
            <a:ext cx="4258364" cy="2197736"/>
          </a:xfrm>
          <a:prstGeom prst="rect">
            <a:avLst/>
          </a:prstGeom>
        </p:spPr>
      </p:pic>
    </p:spTree>
    <p:extLst>
      <p:ext uri="{BB962C8B-B14F-4D97-AF65-F5344CB8AC3E}">
        <p14:creationId xmlns:p14="http://schemas.microsoft.com/office/powerpoint/2010/main" val="3170845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512"/>
          </a:xfrm>
        </p:spPr>
        <p:txBody>
          <a:bodyPr/>
          <a:lstStyle/>
          <a:p>
            <a:r>
              <a:rPr lang="en-US" sz="4000" dirty="0"/>
              <a:t>Exceptional Facts from Knowledge Graphs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AE31714-6E99-3D44-A93B-92DAC8A4BEF1}"/>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7" name="Oval 6">
            <a:extLst>
              <a:ext uri="{FF2B5EF4-FFF2-40B4-BE49-F238E27FC236}">
                <a16:creationId xmlns:a16="http://schemas.microsoft.com/office/drawing/2014/main" id="{B649AFBC-71F5-C14D-8357-028D97203EDB}"/>
              </a:ext>
            </a:extLst>
          </p:cNvPr>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26A7ECC5-46B2-ED4E-8B7A-2DC17EAE8DFB}"/>
              </a:ext>
            </a:extLst>
          </p:cNvPr>
          <p:cNvSpPr>
            <a:spLocks noGrp="1"/>
          </p:cNvSpPr>
          <p:nvPr>
            <p:ph type="body" sz="quarter" idx="10"/>
          </p:nvPr>
        </p:nvSpPr>
        <p:spPr>
          <a:xfrm>
            <a:off x="389436" y="1532906"/>
            <a:ext cx="8363938" cy="391582"/>
          </a:xfrm>
          <a:ln>
            <a:noFill/>
          </a:ln>
        </p:spPr>
        <p:txBody>
          <a:bodyPr/>
          <a:lstStyle/>
          <a:p>
            <a:pPr marL="0" indent="0">
              <a:buNone/>
            </a:pPr>
            <a:r>
              <a:rPr lang="en-US" sz="2800" dirty="0">
                <a:solidFill>
                  <a:srgbClr val="C00000"/>
                </a:solidFill>
              </a:rPr>
              <a:t>What is exceptional about G1?</a:t>
            </a:r>
            <a:endParaRPr lang="en-US" sz="2800" dirty="0">
              <a:solidFill>
                <a:schemeClr val="tx1"/>
              </a:solidFill>
            </a:endParaRPr>
          </a:p>
        </p:txBody>
      </p:sp>
    </p:spTree>
    <p:extLst>
      <p:ext uri="{BB962C8B-B14F-4D97-AF65-F5344CB8AC3E}">
        <p14:creationId xmlns:p14="http://schemas.microsoft.com/office/powerpoint/2010/main" val="1085681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3CDC06-85D9-A740-A2C4-D05E6C651B08}"/>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2" name="Title 1"/>
          <p:cNvSpPr>
            <a:spLocks noGrp="1"/>
          </p:cNvSpPr>
          <p:nvPr>
            <p:ph type="title"/>
          </p:nvPr>
        </p:nvSpPr>
        <p:spPr>
          <a:xfrm>
            <a:off x="389436" y="171450"/>
            <a:ext cx="8363938" cy="671402"/>
          </a:xfrm>
        </p:spPr>
        <p:txBody>
          <a:bodyPr/>
          <a:lstStyle/>
          <a:p>
            <a:r>
              <a:rPr lang="en-US" dirty="0"/>
              <a:t>Modeling</a:t>
            </a:r>
            <a:endParaRPr lang="en-US" sz="4000" dirty="0"/>
          </a:p>
        </p:txBody>
      </p:sp>
      <p:sp>
        <p:nvSpPr>
          <p:cNvPr id="3" name="Text Placeholder 2"/>
          <p:cNvSpPr>
            <a:spLocks noGrp="1"/>
          </p:cNvSpPr>
          <p:nvPr>
            <p:ph type="body" sz="quarter" idx="10"/>
          </p:nvPr>
        </p:nvSpPr>
        <p:spPr>
          <a:xfrm>
            <a:off x="389436" y="959476"/>
            <a:ext cx="8363938" cy="1339534"/>
          </a:xfrm>
          <a:ln>
            <a:noFill/>
          </a:ln>
        </p:spPr>
        <p:txBody>
          <a:bodyPr/>
          <a:lstStyle/>
          <a:p>
            <a:pPr marL="0" indent="0">
              <a:buNone/>
            </a:pPr>
            <a:r>
              <a:rPr lang="en-US" sz="2800" dirty="0">
                <a:solidFill>
                  <a:srgbClr val="C00000"/>
                </a:solidFill>
              </a:rPr>
              <a:t>Attributes: </a:t>
            </a:r>
            <a:r>
              <a:rPr lang="en-US" sz="2800" dirty="0">
                <a:solidFill>
                  <a:schemeClr val="tx1"/>
                </a:solidFill>
              </a:rPr>
              <a:t>labels of incoming/outgoing edges</a:t>
            </a:r>
          </a:p>
          <a:p>
            <a:pPr marL="0" indent="0">
              <a:buNone/>
            </a:pPr>
            <a:r>
              <a:rPr lang="en-US" sz="2800" dirty="0">
                <a:solidFill>
                  <a:srgbClr val="C00000"/>
                </a:solidFill>
              </a:rPr>
              <a:t>Values: </a:t>
            </a:r>
            <a:r>
              <a:rPr lang="en-US" sz="2800" dirty="0">
                <a:solidFill>
                  <a:schemeClr val="tx1"/>
                </a:solidFill>
              </a:rPr>
              <a:t>direct neighbors</a:t>
            </a:r>
          </a:p>
          <a:p>
            <a:pPr marL="0" indent="0">
              <a:buNone/>
            </a:pPr>
            <a:r>
              <a:rPr lang="en-US" sz="2800" dirty="0">
                <a:solidFill>
                  <a:srgbClr val="C00000"/>
                </a:solidFill>
              </a:rPr>
              <a:t>Subspace: </a:t>
            </a:r>
            <a:r>
              <a:rPr lang="en-US" sz="2800" dirty="0">
                <a:solidFill>
                  <a:schemeClr val="tx1"/>
                </a:solidFill>
              </a:rPr>
              <a:t>a subset of attributes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p:cNvSpPr/>
          <p:nvPr/>
        </p:nvSpPr>
        <p:spPr bwMode="auto">
          <a:xfrm>
            <a:off x="1932599" y="2731913"/>
            <a:ext cx="435935" cy="393405"/>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0" name="Freeform 9">
            <a:extLst>
              <a:ext uri="{FF2B5EF4-FFF2-40B4-BE49-F238E27FC236}">
                <a16:creationId xmlns:a16="http://schemas.microsoft.com/office/drawing/2014/main" id="{7D05EBD5-347C-5F40-880B-E334D74745C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1" name="TextBox 10">
            <a:extLst>
              <a:ext uri="{FF2B5EF4-FFF2-40B4-BE49-F238E27FC236}">
                <a16:creationId xmlns:a16="http://schemas.microsoft.com/office/drawing/2014/main" id="{F24E333F-2B93-EC4C-BCDB-F72859CC3495}"/>
              </a:ext>
            </a:extLst>
          </p:cNvPr>
          <p:cNvSpPr txBox="1"/>
          <p:nvPr/>
        </p:nvSpPr>
        <p:spPr>
          <a:xfrm>
            <a:off x="5519651" y="1825188"/>
            <a:ext cx="3308465"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G1. awarded-to = CRO</a:t>
            </a:r>
          </a:p>
        </p:txBody>
      </p:sp>
    </p:spTree>
    <p:extLst>
      <p:ext uri="{BB962C8B-B14F-4D97-AF65-F5344CB8AC3E}">
        <p14:creationId xmlns:p14="http://schemas.microsoft.com/office/powerpoint/2010/main" val="190085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59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spTree>
    <p:extLst>
      <p:ext uri="{BB962C8B-B14F-4D97-AF65-F5344CB8AC3E}">
        <p14:creationId xmlns:p14="http://schemas.microsoft.com/office/powerpoint/2010/main" val="1157132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How it Started</a:t>
            </a:r>
          </a:p>
        </p:txBody>
      </p:sp>
      <p:sp>
        <p:nvSpPr>
          <p:cNvPr id="12" name="Rectangle 11">
            <a:extLst>
              <a:ext uri="{FF2B5EF4-FFF2-40B4-BE49-F238E27FC236}">
                <a16:creationId xmlns:a16="http://schemas.microsoft.com/office/drawing/2014/main" id="{B55E2494-C0B4-854B-8E6D-6F849BDC4FA0}"/>
              </a:ext>
            </a:extLst>
          </p:cNvPr>
          <p:cNvSpPr/>
          <p:nvPr/>
        </p:nvSpPr>
        <p:spPr>
          <a:xfrm>
            <a:off x="4462499" y="2537846"/>
            <a:ext cx="445060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This is </a:t>
            </a:r>
            <a:r>
              <a:rPr lang="en-US" sz="2000" b="1" dirty="0">
                <a:latin typeface="Open Sans" panose="020B0606030504020204" pitchFamily="34" charset="0"/>
                <a:ea typeface="Open Sans" panose="020B0606030504020204" pitchFamily="34" charset="0"/>
                <a:cs typeface="Open Sans" panose="020B0606030504020204" pitchFamily="34" charset="0"/>
              </a:rPr>
              <a:t>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Rectangle 2">
            <a:extLst>
              <a:ext uri="{FF2B5EF4-FFF2-40B4-BE49-F238E27FC236}">
                <a16:creationId xmlns:a16="http://schemas.microsoft.com/office/drawing/2014/main" id="{E215E5B4-E1A0-FE4A-BCF5-4AADA14DD6D9}"/>
              </a:ext>
            </a:extLst>
          </p:cNvPr>
          <p:cNvSpPr/>
          <p:nvPr/>
        </p:nvSpPr>
        <p:spPr>
          <a:xfrm>
            <a:off x="3425551" y="780488"/>
            <a:ext cx="5632479"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a:t>
            </a:r>
            <a:r>
              <a:rPr lang="en-US" sz="2000" b="1" dirty="0">
                <a:latin typeface="Open Sans" panose="020B0606030504020204" pitchFamily="34" charset="0"/>
                <a:ea typeface="Open Sans" panose="020B0606030504020204" pitchFamily="34" charset="0"/>
                <a:cs typeface="Open Sans" panose="020B0606030504020204" pitchFamily="34" charset="0"/>
              </a:rPr>
              <a:t>Developing the Field of Computational Journalism</a:t>
            </a:r>
            <a:r>
              <a:rPr lang="en-US" sz="2000" dirty="0">
                <a:latin typeface="Open Sans" panose="020B0606030504020204" pitchFamily="34" charset="0"/>
                <a:ea typeface="Open Sans" panose="020B0606030504020204" pitchFamily="34" charset="0"/>
                <a:cs typeface="Open Sans" panose="020B0606030504020204" pitchFamily="34" charset="0"/>
              </a:rPr>
              <a:t>” Workshop, July 27-31, 2009</a:t>
            </a:r>
          </a:p>
        </p:txBody>
      </p:sp>
      <p:pic>
        <p:nvPicPr>
          <p:cNvPr id="15" name="Picture 5" descr="https://encrypted-tbn0.gstatic.com/images?q=tbn:ANd9GcQmacckEcQ-JgmhmqEvnzpmu7PXl_F0xmLbIDKK5ZSQ_rUFs1xvrw">
            <a:extLst>
              <a:ext uri="{FF2B5EF4-FFF2-40B4-BE49-F238E27FC236}">
                <a16:creationId xmlns:a16="http://schemas.microsoft.com/office/drawing/2014/main" id="{34B674AF-F9B1-7C43-859F-A0577942D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256" y="737890"/>
            <a:ext cx="835200" cy="835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C9CE9D5-67B9-754B-92F5-914B04CF7863}"/>
              </a:ext>
            </a:extLst>
          </p:cNvPr>
          <p:cNvPicPr>
            <a:picLocks noChangeAspect="1"/>
          </p:cNvPicPr>
          <p:nvPr/>
        </p:nvPicPr>
        <p:blipFill>
          <a:blip r:embed="rId4"/>
          <a:stretch>
            <a:fillRect/>
          </a:stretch>
        </p:blipFill>
        <p:spPr>
          <a:xfrm>
            <a:off x="125528" y="665217"/>
            <a:ext cx="663343" cy="925710"/>
          </a:xfrm>
          <a:prstGeom prst="rect">
            <a:avLst/>
          </a:prstGeom>
        </p:spPr>
      </p:pic>
      <p:pic>
        <p:nvPicPr>
          <p:cNvPr id="6" name="Picture 5">
            <a:extLst>
              <a:ext uri="{FF2B5EF4-FFF2-40B4-BE49-F238E27FC236}">
                <a16:creationId xmlns:a16="http://schemas.microsoft.com/office/drawing/2014/main" id="{6C2D18AB-7FF7-A54E-BA7A-69D6D10D2FA8}"/>
              </a:ext>
            </a:extLst>
          </p:cNvPr>
          <p:cNvPicPr>
            <a:picLocks noChangeAspect="1"/>
          </p:cNvPicPr>
          <p:nvPr/>
        </p:nvPicPr>
        <p:blipFill>
          <a:blip r:embed="rId5"/>
          <a:stretch>
            <a:fillRect/>
          </a:stretch>
        </p:blipFill>
        <p:spPr>
          <a:xfrm>
            <a:off x="967738" y="689894"/>
            <a:ext cx="716702" cy="889073"/>
          </a:xfrm>
          <a:prstGeom prst="rect">
            <a:avLst/>
          </a:prstGeom>
        </p:spPr>
      </p:pic>
      <p:sp>
        <p:nvSpPr>
          <p:cNvPr id="18" name="Rectangle 17">
            <a:extLst>
              <a:ext uri="{FF2B5EF4-FFF2-40B4-BE49-F238E27FC236}">
                <a16:creationId xmlns:a16="http://schemas.microsoft.com/office/drawing/2014/main" id="{B9A3FCE2-048A-A34E-862D-F7CC8AF29694}"/>
              </a:ext>
            </a:extLst>
          </p:cNvPr>
          <p:cNvSpPr/>
          <p:nvPr/>
        </p:nvSpPr>
        <p:spPr>
          <a:xfrm>
            <a:off x="2071843" y="1885865"/>
            <a:ext cx="5302294"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Let’s work on this </a:t>
            </a:r>
            <a:r>
              <a:rPr lang="en-US" sz="2000" b="1" i="1" dirty="0">
                <a:latin typeface="Open Sans" panose="020B0606030504020204" pitchFamily="34" charset="0"/>
                <a:ea typeface="Open Sans" panose="020B0606030504020204" pitchFamily="34" charset="0"/>
                <a:cs typeface="Open Sans" panose="020B0606030504020204" pitchFamily="34" charset="0"/>
              </a:rPr>
              <a:t>fact-finding</a:t>
            </a:r>
            <a:r>
              <a:rPr lang="en-US" sz="2000" dirty="0">
                <a:latin typeface="Open Sans" panose="020B0606030504020204" pitchFamily="34" charset="0"/>
                <a:ea typeface="Open Sans" panose="020B0606030504020204" pitchFamily="34" charset="0"/>
                <a:cs typeface="Open Sans" panose="020B0606030504020204" pitchFamily="34" charset="0"/>
              </a:rPr>
              <a:t> problem.</a:t>
            </a:r>
          </a:p>
        </p:txBody>
      </p:sp>
      <p:pic>
        <p:nvPicPr>
          <p:cNvPr id="19" name="Picture 18">
            <a:extLst>
              <a:ext uri="{FF2B5EF4-FFF2-40B4-BE49-F238E27FC236}">
                <a16:creationId xmlns:a16="http://schemas.microsoft.com/office/drawing/2014/main" id="{A2936768-2A95-5641-B314-F08BC5B5D33B}"/>
              </a:ext>
            </a:extLst>
          </p:cNvPr>
          <p:cNvPicPr>
            <a:picLocks noChangeAspect="1"/>
          </p:cNvPicPr>
          <p:nvPr/>
        </p:nvPicPr>
        <p:blipFill>
          <a:blip r:embed="rId6"/>
          <a:stretch>
            <a:fillRect/>
          </a:stretch>
        </p:blipFill>
        <p:spPr>
          <a:xfrm>
            <a:off x="1019675" y="1868801"/>
            <a:ext cx="920746" cy="860227"/>
          </a:xfrm>
          <a:prstGeom prst="rect">
            <a:avLst/>
          </a:prstGeom>
        </p:spPr>
      </p:pic>
      <p:pic>
        <p:nvPicPr>
          <p:cNvPr id="20" name="Picture 3" descr="C:\home\clouds\Google Drive\Docs\UTA homepage\cli.jpg">
            <a:extLst>
              <a:ext uri="{FF2B5EF4-FFF2-40B4-BE49-F238E27FC236}">
                <a16:creationId xmlns:a16="http://schemas.microsoft.com/office/drawing/2014/main" id="{68ED9342-B400-DF41-9840-21D6C578A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28" y="1842921"/>
            <a:ext cx="762725" cy="8861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https://encrypted-tbn0.gstatic.com/images?q=tbn:ANd9GcQmacckEcQ-JgmhmqEvnzpmu7PXl_F0xmLbIDKK5ZSQ_rUFs1xvrw">
            <a:extLst>
              <a:ext uri="{FF2B5EF4-FFF2-40B4-BE49-F238E27FC236}">
                <a16:creationId xmlns:a16="http://schemas.microsoft.com/office/drawing/2014/main" id="{CA3DA7C5-A92F-C34A-8C71-7EEEE56D4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601" y="2957110"/>
            <a:ext cx="809199" cy="809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home\clouds\Google Drive\Docs\UTA homepage\cli.jpg">
            <a:extLst>
              <a:ext uri="{FF2B5EF4-FFF2-40B4-BE49-F238E27FC236}">
                <a16:creationId xmlns:a16="http://schemas.microsoft.com/office/drawing/2014/main" id="{07321372-0DB4-3040-9254-570E15647F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59" y="2899109"/>
            <a:ext cx="810049" cy="9410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itourschina.com/ChinaMap/bigimg/20070523-0000000344.jpg">
            <a:extLst>
              <a:ext uri="{FF2B5EF4-FFF2-40B4-BE49-F238E27FC236}">
                <a16:creationId xmlns:a16="http://schemas.microsoft.com/office/drawing/2014/main" id="{1CFC7651-F8DD-F545-8FDD-EF62D09D8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55" y="2874201"/>
            <a:ext cx="1599366" cy="12735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9" descr="HP Labs.png">
            <a:hlinkClick r:id="rId9"/>
            <a:extLst>
              <a:ext uri="{FF2B5EF4-FFF2-40B4-BE49-F238E27FC236}">
                <a16:creationId xmlns:a16="http://schemas.microsoft.com/office/drawing/2014/main" id="{0289BF1C-92CE-3A45-91B3-0330BADBE7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885" y="3426921"/>
            <a:ext cx="1377580" cy="41327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3316332-9582-314F-B976-3FE1607B8071}"/>
              </a:ext>
            </a:extLst>
          </p:cNvPr>
          <p:cNvSpPr/>
          <p:nvPr/>
        </p:nvSpPr>
        <p:spPr>
          <a:xfrm>
            <a:off x="4048752" y="3426921"/>
            <a:ext cx="2086464" cy="461665"/>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#@%&amp;!#!%</a:t>
            </a:r>
          </a:p>
        </p:txBody>
      </p:sp>
      <p:sp>
        <p:nvSpPr>
          <p:cNvPr id="22" name="Rectangle 21">
            <a:extLst>
              <a:ext uri="{FF2B5EF4-FFF2-40B4-BE49-F238E27FC236}">
                <a16:creationId xmlns:a16="http://schemas.microsoft.com/office/drawing/2014/main" id="{97CD278D-46AC-9E40-914B-68B2C609FA90}"/>
              </a:ext>
            </a:extLst>
          </p:cNvPr>
          <p:cNvSpPr/>
          <p:nvPr/>
        </p:nvSpPr>
        <p:spPr>
          <a:xfrm>
            <a:off x="1826186" y="3132309"/>
            <a:ext cx="1599366" cy="707886"/>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Summer 2010</a:t>
            </a:r>
          </a:p>
        </p:txBody>
      </p:sp>
      <p:pic>
        <p:nvPicPr>
          <p:cNvPr id="30" name="Picture 29">
            <a:extLst>
              <a:ext uri="{FF2B5EF4-FFF2-40B4-BE49-F238E27FC236}">
                <a16:creationId xmlns:a16="http://schemas.microsoft.com/office/drawing/2014/main" id="{68827A22-9FB9-354B-8585-8990B1AB3FE8}"/>
              </a:ext>
            </a:extLst>
          </p:cNvPr>
          <p:cNvPicPr>
            <a:picLocks noChangeAspect="1"/>
          </p:cNvPicPr>
          <p:nvPr/>
        </p:nvPicPr>
        <p:blipFill>
          <a:blip r:embed="rId4"/>
          <a:stretch>
            <a:fillRect/>
          </a:stretch>
        </p:blipFill>
        <p:spPr>
          <a:xfrm>
            <a:off x="224023" y="4145386"/>
            <a:ext cx="663343" cy="925710"/>
          </a:xfrm>
          <a:prstGeom prst="rect">
            <a:avLst/>
          </a:prstGeom>
        </p:spPr>
      </p:pic>
      <p:pic>
        <p:nvPicPr>
          <p:cNvPr id="31" name="Picture 30">
            <a:extLst>
              <a:ext uri="{FF2B5EF4-FFF2-40B4-BE49-F238E27FC236}">
                <a16:creationId xmlns:a16="http://schemas.microsoft.com/office/drawing/2014/main" id="{734EE8D5-B625-424A-80C5-8F7908B7C0D4}"/>
              </a:ext>
            </a:extLst>
          </p:cNvPr>
          <p:cNvPicPr>
            <a:picLocks noChangeAspect="1"/>
          </p:cNvPicPr>
          <p:nvPr/>
        </p:nvPicPr>
        <p:blipFill>
          <a:blip r:embed="rId5"/>
          <a:stretch>
            <a:fillRect/>
          </a:stretch>
        </p:blipFill>
        <p:spPr>
          <a:xfrm>
            <a:off x="1069024" y="4163704"/>
            <a:ext cx="716702" cy="889073"/>
          </a:xfrm>
          <a:prstGeom prst="rect">
            <a:avLst/>
          </a:prstGeom>
        </p:spPr>
      </p:pic>
      <p:pic>
        <p:nvPicPr>
          <p:cNvPr id="9" name="Picture 8">
            <a:extLst>
              <a:ext uri="{FF2B5EF4-FFF2-40B4-BE49-F238E27FC236}">
                <a16:creationId xmlns:a16="http://schemas.microsoft.com/office/drawing/2014/main" id="{5CC5D8CE-70BE-EF47-ACA9-209212A4967D}"/>
              </a:ext>
            </a:extLst>
          </p:cNvPr>
          <p:cNvPicPr>
            <a:picLocks noChangeAspect="1"/>
          </p:cNvPicPr>
          <p:nvPr/>
        </p:nvPicPr>
        <p:blipFill>
          <a:blip r:embed="rId11"/>
          <a:stretch>
            <a:fillRect/>
          </a:stretch>
        </p:blipFill>
        <p:spPr>
          <a:xfrm>
            <a:off x="2071843" y="4172593"/>
            <a:ext cx="3953819" cy="936596"/>
          </a:xfrm>
          <a:prstGeom prst="rect">
            <a:avLst/>
          </a:prstGeom>
        </p:spPr>
      </p:pic>
    </p:spTree>
    <p:extLst>
      <p:ext uri="{BB962C8B-B14F-4D97-AF65-F5344CB8AC3E}">
        <p14:creationId xmlns:p14="http://schemas.microsoft.com/office/powerpoint/2010/main" val="152593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60</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363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3" name="Text Placeholder 2"/>
          <p:cNvSpPr>
            <a:spLocks noGrp="1"/>
          </p:cNvSpPr>
          <p:nvPr>
            <p:ph type="body" sz="quarter" idx="10"/>
          </p:nvPr>
        </p:nvSpPr>
        <p:spPr>
          <a:xfrm>
            <a:off x="371002" y="872344"/>
            <a:ext cx="8744989" cy="447623"/>
          </a:xfrm>
          <a:ln>
            <a:noFill/>
          </a:ln>
        </p:spPr>
        <p:txBody>
          <a:bodyPr/>
          <a:lstStyle/>
          <a:p>
            <a:pPr marL="0" indent="0">
              <a:buNone/>
            </a:pPr>
            <a:r>
              <a:rPr lang="en-US" dirty="0">
                <a:solidFill>
                  <a:schemeClr val="accent5">
                    <a:lumMod val="75000"/>
                  </a:schemeClr>
                </a:solidFill>
              </a:rPr>
              <a:t>Context: </a:t>
            </a:r>
            <a:r>
              <a:rPr lang="en-US" sz="2800" dirty="0">
                <a:solidFill>
                  <a:schemeClr val="tx1"/>
                </a:solidFill>
              </a:rPr>
              <a:t>entities sharing some common characteristics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61</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p:cNvPicPr>
            <a:picLocks noChangeAspect="1"/>
          </p:cNvPicPr>
          <p:nvPr/>
        </p:nvPicPr>
        <p:blipFill>
          <a:blip r:embed="rId3"/>
          <a:stretch>
            <a:fillRect/>
          </a:stretch>
        </p:blipFill>
        <p:spPr>
          <a:xfrm>
            <a:off x="880527" y="1789913"/>
            <a:ext cx="2440048" cy="513694"/>
          </a:xfrm>
          <a:prstGeom prst="rect">
            <a:avLst/>
          </a:prstGeom>
        </p:spPr>
      </p:pic>
      <p:sp>
        <p:nvSpPr>
          <p:cNvPr id="24" name="Oval 23"/>
          <p:cNvSpPr/>
          <p:nvPr/>
        </p:nvSpPr>
        <p:spPr bwMode="auto">
          <a:xfrm>
            <a:off x="880527" y="1925615"/>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5" name="TextBox 24"/>
          <p:cNvSpPr txBox="1"/>
          <p:nvPr/>
        </p:nvSpPr>
        <p:spPr>
          <a:xfrm>
            <a:off x="3680473" y="1782210"/>
            <a:ext cx="5355462" cy="430887"/>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1BC">
                    <a:lumMod val="75000"/>
                  </a:srgbClr>
                </a:solidFill>
                <a:effectLst/>
                <a:uLnTx/>
                <a:uFillTx/>
                <a:latin typeface="Garamond" panose="02020404030301010803" pitchFamily="18" charset="0"/>
                <a:ea typeface="+mn-ea"/>
                <a:cs typeface="+mn-cs"/>
              </a:rPr>
              <a:t>Goals scored by Brazilian players</a:t>
            </a:r>
          </a:p>
        </p:txBody>
      </p:sp>
      <p:sp>
        <p:nvSpPr>
          <p:cNvPr id="26" name="TextBox 25"/>
          <p:cNvSpPr txBox="1"/>
          <p:nvPr/>
        </p:nvSpPr>
        <p:spPr>
          <a:xfrm>
            <a:off x="389436" y="1843765"/>
            <a:ext cx="272510" cy="369332"/>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P</a:t>
            </a:r>
            <a:r>
              <a:rPr kumimoji="0" lang="en-US" sz="2400" b="0" i="0" u="none" strike="noStrike" kern="1200" cap="none" spc="0" normalizeH="0" baseline="-25000" noProof="0" dirty="0">
                <a:ln>
                  <a:noFill/>
                </a:ln>
                <a:gradFill>
                  <a:gsLst>
                    <a:gs pos="0">
                      <a:srgbClr val="000000">
                        <a:lumMod val="75000"/>
                        <a:lumOff val="25000"/>
                      </a:srgbClr>
                    </a:gs>
                    <a:gs pos="80000">
                      <a:srgbClr val="000000">
                        <a:lumMod val="65000"/>
                        <a:lumOff val="35000"/>
                      </a:srgbClr>
                    </a:gs>
                  </a:gsLst>
                  <a:lin ang="16200000" scaled="0"/>
                </a:gradFill>
                <a:effectLst/>
                <a:uLnTx/>
                <a:uFillTx/>
                <a:latin typeface="Segoe UI Light" pitchFamily="34" charset="0"/>
                <a:ea typeface="+mn-ea"/>
                <a:cs typeface="+mn-cs"/>
              </a:rPr>
              <a:t>1</a:t>
            </a:r>
          </a:p>
        </p:txBody>
      </p:sp>
      <p:sp>
        <p:nvSpPr>
          <p:cNvPr id="10" name="Text Placeholder 2">
            <a:extLst>
              <a:ext uri="{FF2B5EF4-FFF2-40B4-BE49-F238E27FC236}">
                <a16:creationId xmlns:a16="http://schemas.microsoft.com/office/drawing/2014/main" id="{002630B0-FEFE-3340-A1A8-577CCCE01EB3}"/>
              </a:ext>
            </a:extLst>
          </p:cNvPr>
          <p:cNvSpPr txBox="1">
            <a:spLocks/>
          </p:cNvSpPr>
          <p:nvPr/>
        </p:nvSpPr>
        <p:spPr>
          <a:xfrm>
            <a:off x="371002" y="1345704"/>
            <a:ext cx="5248402" cy="387798"/>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defRPr/>
            </a:pPr>
            <a:r>
              <a:rPr kumimoji="0" lang="en-US" sz="28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Defined by a pattern-variable pair</a:t>
            </a: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4"/>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880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Modeling</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62</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8F87CC5D-719A-1D4C-82D8-688BC34F6505}"/>
              </a:ext>
            </a:extLst>
          </p:cNvPr>
          <p:cNvPicPr>
            <a:picLocks noChangeAspect="1"/>
          </p:cNvPicPr>
          <p:nvPr/>
        </p:nvPicPr>
        <p:blipFill>
          <a:blip r:embed="rId3"/>
          <a:stretch>
            <a:fillRect/>
          </a:stretch>
        </p:blipFill>
        <p:spPr>
          <a:xfrm>
            <a:off x="1826241" y="2368455"/>
            <a:ext cx="5482915" cy="2637726"/>
          </a:xfrm>
          <a:prstGeom prst="rect">
            <a:avLst/>
          </a:prstGeom>
        </p:spPr>
      </p:pic>
      <p:sp>
        <p:nvSpPr>
          <p:cNvPr id="11" name="Freeform 10">
            <a:extLst>
              <a:ext uri="{FF2B5EF4-FFF2-40B4-BE49-F238E27FC236}">
                <a16:creationId xmlns:a16="http://schemas.microsoft.com/office/drawing/2014/main" id="{E3D457C9-3832-6C4C-943E-A65B3F22E553}"/>
              </a:ext>
            </a:extLst>
          </p:cNvPr>
          <p:cNvSpPr/>
          <p:nvPr/>
        </p:nvSpPr>
        <p:spPr bwMode="auto">
          <a:xfrm>
            <a:off x="3915295" y="3707476"/>
            <a:ext cx="1654232" cy="1338349"/>
          </a:xfrm>
          <a:custGeom>
            <a:avLst/>
            <a:gdLst>
              <a:gd name="connsiteX0" fmla="*/ 1654232 w 1654232"/>
              <a:gd name="connsiteY0" fmla="*/ 1130531 h 1338349"/>
              <a:gd name="connsiteX1" fmla="*/ 1479665 w 1654232"/>
              <a:gd name="connsiteY1" fmla="*/ 1338349 h 1338349"/>
              <a:gd name="connsiteX2" fmla="*/ 141316 w 1654232"/>
              <a:gd name="connsiteY2" fmla="*/ 1246909 h 1338349"/>
              <a:gd name="connsiteX3" fmla="*/ 0 w 1654232"/>
              <a:gd name="connsiteY3" fmla="*/ 906088 h 1338349"/>
              <a:gd name="connsiteX4" fmla="*/ 49876 w 1654232"/>
              <a:gd name="connsiteY4" fmla="*/ 199506 h 1338349"/>
              <a:gd name="connsiteX5" fmla="*/ 781396 w 1654232"/>
              <a:gd name="connsiteY5" fmla="*/ 0 h 1338349"/>
              <a:gd name="connsiteX6" fmla="*/ 864523 w 1654232"/>
              <a:gd name="connsiteY6" fmla="*/ 149629 h 1338349"/>
              <a:gd name="connsiteX7" fmla="*/ 290945 w 1654232"/>
              <a:gd name="connsiteY7" fmla="*/ 773084 h 1338349"/>
              <a:gd name="connsiteX8" fmla="*/ 365760 w 1654232"/>
              <a:gd name="connsiteY8" fmla="*/ 897775 h 1338349"/>
              <a:gd name="connsiteX9" fmla="*/ 1263534 w 1654232"/>
              <a:gd name="connsiteY9" fmla="*/ 839586 h 1338349"/>
              <a:gd name="connsiteX10" fmla="*/ 1654232 w 1654232"/>
              <a:gd name="connsiteY10" fmla="*/ 1130531 h 133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4232" h="1338349">
                <a:moveTo>
                  <a:pt x="1654232" y="1130531"/>
                </a:moveTo>
                <a:lnTo>
                  <a:pt x="1479665" y="1338349"/>
                </a:lnTo>
                <a:lnTo>
                  <a:pt x="141316" y="1246909"/>
                </a:lnTo>
                <a:lnTo>
                  <a:pt x="0" y="906088"/>
                </a:lnTo>
                <a:lnTo>
                  <a:pt x="49876" y="199506"/>
                </a:lnTo>
                <a:lnTo>
                  <a:pt x="781396" y="0"/>
                </a:lnTo>
                <a:lnTo>
                  <a:pt x="864523" y="149629"/>
                </a:lnTo>
                <a:lnTo>
                  <a:pt x="290945" y="773084"/>
                </a:lnTo>
                <a:lnTo>
                  <a:pt x="365760" y="897775"/>
                </a:lnTo>
                <a:lnTo>
                  <a:pt x="1263534" y="839586"/>
                </a:lnTo>
                <a:lnTo>
                  <a:pt x="1654232" y="113053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3" name="Freeform 12">
            <a:extLst>
              <a:ext uri="{FF2B5EF4-FFF2-40B4-BE49-F238E27FC236}">
                <a16:creationId xmlns:a16="http://schemas.microsoft.com/office/drawing/2014/main" id="{13FA4175-9DA1-5046-A1E1-E7B4C3F33E25}"/>
              </a:ext>
            </a:extLst>
          </p:cNvPr>
          <p:cNvSpPr/>
          <p:nvPr/>
        </p:nvSpPr>
        <p:spPr bwMode="auto">
          <a:xfrm>
            <a:off x="1978429" y="2626822"/>
            <a:ext cx="2776451" cy="1014153"/>
          </a:xfrm>
          <a:custGeom>
            <a:avLst/>
            <a:gdLst>
              <a:gd name="connsiteX0" fmla="*/ 0 w 2776451"/>
              <a:gd name="connsiteY0" fmla="*/ 399011 h 1014153"/>
              <a:gd name="connsiteX1" fmla="*/ 66502 w 2776451"/>
              <a:gd name="connsiteY1" fmla="*/ 124691 h 1014153"/>
              <a:gd name="connsiteX2" fmla="*/ 1197033 w 2776451"/>
              <a:gd name="connsiteY2" fmla="*/ 0 h 1014153"/>
              <a:gd name="connsiteX3" fmla="*/ 1429789 w 2776451"/>
              <a:gd name="connsiteY3" fmla="*/ 141316 h 1014153"/>
              <a:gd name="connsiteX4" fmla="*/ 1546167 w 2776451"/>
              <a:gd name="connsiteY4" fmla="*/ 457200 h 1014153"/>
              <a:gd name="connsiteX5" fmla="*/ 2776451 w 2776451"/>
              <a:gd name="connsiteY5" fmla="*/ 773083 h 1014153"/>
              <a:gd name="connsiteX6" fmla="*/ 2743200 w 2776451"/>
              <a:gd name="connsiteY6" fmla="*/ 1014153 h 1014153"/>
              <a:gd name="connsiteX7" fmla="*/ 1404851 w 2776451"/>
              <a:gd name="connsiteY7" fmla="*/ 773083 h 1014153"/>
              <a:gd name="connsiteX8" fmla="*/ 897775 w 2776451"/>
              <a:gd name="connsiteY8" fmla="*/ 324196 h 1014153"/>
              <a:gd name="connsiteX9" fmla="*/ 0 w 2776451"/>
              <a:gd name="connsiteY9" fmla="*/ 399011 h 10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6451" h="1014153">
                <a:moveTo>
                  <a:pt x="0" y="399011"/>
                </a:moveTo>
                <a:lnTo>
                  <a:pt x="66502" y="124691"/>
                </a:lnTo>
                <a:lnTo>
                  <a:pt x="1197033" y="0"/>
                </a:lnTo>
                <a:lnTo>
                  <a:pt x="1429789" y="141316"/>
                </a:lnTo>
                <a:lnTo>
                  <a:pt x="1546167" y="457200"/>
                </a:lnTo>
                <a:lnTo>
                  <a:pt x="2776451" y="773083"/>
                </a:lnTo>
                <a:lnTo>
                  <a:pt x="2743200" y="1014153"/>
                </a:lnTo>
                <a:lnTo>
                  <a:pt x="1404851" y="773083"/>
                </a:lnTo>
                <a:lnTo>
                  <a:pt x="897775" y="324196"/>
                </a:lnTo>
                <a:lnTo>
                  <a:pt x="0" y="399011"/>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 name="Freeform 13">
            <a:extLst>
              <a:ext uri="{FF2B5EF4-FFF2-40B4-BE49-F238E27FC236}">
                <a16:creationId xmlns:a16="http://schemas.microsoft.com/office/drawing/2014/main" id="{4A005960-A773-1D4B-AC68-C297816BC960}"/>
              </a:ext>
            </a:extLst>
          </p:cNvPr>
          <p:cNvSpPr/>
          <p:nvPr/>
        </p:nvSpPr>
        <p:spPr bwMode="auto">
          <a:xfrm>
            <a:off x="4505498" y="2344189"/>
            <a:ext cx="2078182" cy="1197033"/>
          </a:xfrm>
          <a:custGeom>
            <a:avLst/>
            <a:gdLst>
              <a:gd name="connsiteX0" fmla="*/ 2078182 w 2078182"/>
              <a:gd name="connsiteY0" fmla="*/ 806335 h 1197033"/>
              <a:gd name="connsiteX1" fmla="*/ 2044931 w 2078182"/>
              <a:gd name="connsiteY1" fmla="*/ 282633 h 1197033"/>
              <a:gd name="connsiteX2" fmla="*/ 839586 w 2078182"/>
              <a:gd name="connsiteY2" fmla="*/ 0 h 1197033"/>
              <a:gd name="connsiteX3" fmla="*/ 0 w 2078182"/>
              <a:gd name="connsiteY3" fmla="*/ 141316 h 1197033"/>
              <a:gd name="connsiteX4" fmla="*/ 0 w 2078182"/>
              <a:gd name="connsiteY4" fmla="*/ 831273 h 1197033"/>
              <a:gd name="connsiteX5" fmla="*/ 415637 w 2078182"/>
              <a:gd name="connsiteY5" fmla="*/ 1197033 h 1197033"/>
              <a:gd name="connsiteX6" fmla="*/ 648393 w 2078182"/>
              <a:gd name="connsiteY6" fmla="*/ 723207 h 1197033"/>
              <a:gd name="connsiteX7" fmla="*/ 415637 w 2078182"/>
              <a:gd name="connsiteY7" fmla="*/ 299258 h 1197033"/>
              <a:gd name="connsiteX8" fmla="*/ 1197033 w 2078182"/>
              <a:gd name="connsiteY8" fmla="*/ 324196 h 1197033"/>
              <a:gd name="connsiteX9" fmla="*/ 1820487 w 2078182"/>
              <a:gd name="connsiteY9" fmla="*/ 806335 h 1197033"/>
              <a:gd name="connsiteX10" fmla="*/ 2078182 w 2078182"/>
              <a:gd name="connsiteY10" fmla="*/ 806335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8182" h="1197033">
                <a:moveTo>
                  <a:pt x="2078182" y="806335"/>
                </a:moveTo>
                <a:lnTo>
                  <a:pt x="2044931" y="282633"/>
                </a:lnTo>
                <a:lnTo>
                  <a:pt x="839586" y="0"/>
                </a:lnTo>
                <a:lnTo>
                  <a:pt x="0" y="141316"/>
                </a:lnTo>
                <a:lnTo>
                  <a:pt x="0" y="831273"/>
                </a:lnTo>
                <a:lnTo>
                  <a:pt x="415637" y="1197033"/>
                </a:lnTo>
                <a:lnTo>
                  <a:pt x="648393" y="723207"/>
                </a:lnTo>
                <a:lnTo>
                  <a:pt x="415637" y="299258"/>
                </a:lnTo>
                <a:lnTo>
                  <a:pt x="1197033" y="324196"/>
                </a:lnTo>
                <a:lnTo>
                  <a:pt x="1820487" y="806335"/>
                </a:lnTo>
                <a:lnTo>
                  <a:pt x="2078182" y="806335"/>
                </a:lnTo>
                <a:close/>
              </a:path>
            </a:pathLst>
          </a:cu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8" name="Oval 17">
            <a:extLst>
              <a:ext uri="{FF2B5EF4-FFF2-40B4-BE49-F238E27FC236}">
                <a16:creationId xmlns:a16="http://schemas.microsoft.com/office/drawing/2014/main" id="{26A0C4AD-C114-C54F-8D8B-55AC94DCCA9B}"/>
              </a:ext>
            </a:extLst>
          </p:cNvPr>
          <p:cNvSpPr/>
          <p:nvPr/>
        </p:nvSpPr>
        <p:spPr bwMode="auto">
          <a:xfrm>
            <a:off x="1978429" y="2716423"/>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4ED1BD9E-70C8-3948-BAA1-24FF62C83511}"/>
              </a:ext>
            </a:extLst>
          </p:cNvPr>
          <p:cNvSpPr/>
          <p:nvPr/>
        </p:nvSpPr>
        <p:spPr bwMode="auto">
          <a:xfrm>
            <a:off x="5205759" y="4648011"/>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0" name="Oval 19">
            <a:extLst>
              <a:ext uri="{FF2B5EF4-FFF2-40B4-BE49-F238E27FC236}">
                <a16:creationId xmlns:a16="http://schemas.microsoft.com/office/drawing/2014/main" id="{D88DFAF5-3E49-3844-BE29-38CF726C9204}"/>
              </a:ext>
            </a:extLst>
          </p:cNvPr>
          <p:cNvSpPr/>
          <p:nvPr/>
        </p:nvSpPr>
        <p:spPr bwMode="auto">
          <a:xfrm>
            <a:off x="6263917" y="2895068"/>
            <a:ext cx="319763" cy="377992"/>
          </a:xfrm>
          <a:prstGeom prst="ellipse">
            <a:avLst/>
          </a:prstGeom>
          <a:solidFill>
            <a:schemeClr val="accent6">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7" name="Freeform 16">
            <a:extLst>
              <a:ext uri="{FF2B5EF4-FFF2-40B4-BE49-F238E27FC236}">
                <a16:creationId xmlns:a16="http://schemas.microsoft.com/office/drawing/2014/main" id="{00E0407E-32AF-4C4F-95E8-E5EA44FB35A4}"/>
              </a:ext>
            </a:extLst>
          </p:cNvPr>
          <p:cNvSpPr/>
          <p:nvPr/>
        </p:nvSpPr>
        <p:spPr bwMode="auto">
          <a:xfrm>
            <a:off x="1862051" y="3092335"/>
            <a:ext cx="1429789" cy="864523"/>
          </a:xfrm>
          <a:custGeom>
            <a:avLst/>
            <a:gdLst>
              <a:gd name="connsiteX0" fmla="*/ 41564 w 1429789"/>
              <a:gd name="connsiteY0" fmla="*/ 8312 h 864523"/>
              <a:gd name="connsiteX1" fmla="*/ 0 w 1429789"/>
              <a:gd name="connsiteY1" fmla="*/ 490450 h 864523"/>
              <a:gd name="connsiteX2" fmla="*/ 1030778 w 1429789"/>
              <a:gd name="connsiteY2" fmla="*/ 864523 h 864523"/>
              <a:gd name="connsiteX3" fmla="*/ 1429789 w 1429789"/>
              <a:gd name="connsiteY3" fmla="*/ 723207 h 864523"/>
              <a:gd name="connsiteX4" fmla="*/ 465513 w 1429789"/>
              <a:gd name="connsiteY4" fmla="*/ 0 h 864523"/>
              <a:gd name="connsiteX5" fmla="*/ 41564 w 1429789"/>
              <a:gd name="connsiteY5" fmla="*/ 8312 h 86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9789" h="864523">
                <a:moveTo>
                  <a:pt x="41564" y="8312"/>
                </a:moveTo>
                <a:lnTo>
                  <a:pt x="0" y="490450"/>
                </a:lnTo>
                <a:lnTo>
                  <a:pt x="1030778" y="864523"/>
                </a:lnTo>
                <a:lnTo>
                  <a:pt x="1429789" y="723207"/>
                </a:lnTo>
                <a:lnTo>
                  <a:pt x="465513" y="0"/>
                </a:lnTo>
                <a:lnTo>
                  <a:pt x="41564" y="8312"/>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Freeform 4">
            <a:extLst>
              <a:ext uri="{FF2B5EF4-FFF2-40B4-BE49-F238E27FC236}">
                <a16:creationId xmlns:a16="http://schemas.microsoft.com/office/drawing/2014/main" id="{A1288DCA-81D7-A647-A9CA-B7FF44692B85}"/>
              </a:ext>
            </a:extLst>
          </p:cNvPr>
          <p:cNvSpPr/>
          <p:nvPr/>
        </p:nvSpPr>
        <p:spPr bwMode="auto">
          <a:xfrm>
            <a:off x="5045825" y="3050771"/>
            <a:ext cx="1263535" cy="565265"/>
          </a:xfrm>
          <a:custGeom>
            <a:avLst/>
            <a:gdLst>
              <a:gd name="connsiteX0" fmla="*/ 1263535 w 1263535"/>
              <a:gd name="connsiteY0" fmla="*/ 166254 h 565265"/>
              <a:gd name="connsiteX1" fmla="*/ 83128 w 1263535"/>
              <a:gd name="connsiteY1" fmla="*/ 565265 h 565265"/>
              <a:gd name="connsiteX2" fmla="*/ 0 w 1263535"/>
              <a:gd name="connsiteY2" fmla="*/ 374073 h 565265"/>
              <a:gd name="connsiteX3" fmla="*/ 315884 w 1263535"/>
              <a:gd name="connsiteY3" fmla="*/ 41564 h 565265"/>
              <a:gd name="connsiteX4" fmla="*/ 1122219 w 1263535"/>
              <a:gd name="connsiteY4" fmla="*/ 0 h 565265"/>
              <a:gd name="connsiteX5" fmla="*/ 1263535 w 1263535"/>
              <a:gd name="connsiteY5" fmla="*/ 166254 h 5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535" h="565265">
                <a:moveTo>
                  <a:pt x="1263535" y="166254"/>
                </a:moveTo>
                <a:lnTo>
                  <a:pt x="83128" y="565265"/>
                </a:lnTo>
                <a:lnTo>
                  <a:pt x="0" y="374073"/>
                </a:lnTo>
                <a:lnTo>
                  <a:pt x="315884" y="41564"/>
                </a:lnTo>
                <a:lnTo>
                  <a:pt x="1122219" y="0"/>
                </a:lnTo>
                <a:lnTo>
                  <a:pt x="1263535" y="166254"/>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476C1107-7EC2-7D44-9797-8442CA9D57D1}"/>
              </a:ext>
            </a:extLst>
          </p:cNvPr>
          <p:cNvSpPr/>
          <p:nvPr/>
        </p:nvSpPr>
        <p:spPr bwMode="auto">
          <a:xfrm>
            <a:off x="4729942" y="3782291"/>
            <a:ext cx="889462" cy="922713"/>
          </a:xfrm>
          <a:custGeom>
            <a:avLst/>
            <a:gdLst>
              <a:gd name="connsiteX0" fmla="*/ 473825 w 889462"/>
              <a:gd name="connsiteY0" fmla="*/ 0 h 922713"/>
              <a:gd name="connsiteX1" fmla="*/ 889462 w 889462"/>
              <a:gd name="connsiteY1" fmla="*/ 399011 h 922713"/>
              <a:gd name="connsiteX2" fmla="*/ 806334 w 889462"/>
              <a:gd name="connsiteY2" fmla="*/ 922713 h 922713"/>
              <a:gd name="connsiteX3" fmla="*/ 0 w 889462"/>
              <a:gd name="connsiteY3" fmla="*/ 498764 h 922713"/>
              <a:gd name="connsiteX4" fmla="*/ 473825 w 889462"/>
              <a:gd name="connsiteY4" fmla="*/ 0 h 92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462" h="922713">
                <a:moveTo>
                  <a:pt x="473825" y="0"/>
                </a:moveTo>
                <a:lnTo>
                  <a:pt x="889462" y="399011"/>
                </a:lnTo>
                <a:lnTo>
                  <a:pt x="806334" y="922713"/>
                </a:lnTo>
                <a:lnTo>
                  <a:pt x="0" y="498764"/>
                </a:lnTo>
                <a:lnTo>
                  <a:pt x="473825" y="0"/>
                </a:lnTo>
                <a:close/>
              </a:path>
            </a:pathLst>
          </a:cu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2" name="Text Placeholder 2">
            <a:extLst>
              <a:ext uri="{FF2B5EF4-FFF2-40B4-BE49-F238E27FC236}">
                <a16:creationId xmlns:a16="http://schemas.microsoft.com/office/drawing/2014/main" id="{7185DEA4-10B7-5342-A0CE-E87E0BA06446}"/>
              </a:ext>
            </a:extLst>
          </p:cNvPr>
          <p:cNvSpPr>
            <a:spLocks noGrp="1"/>
          </p:cNvSpPr>
          <p:nvPr>
            <p:ph type="body" sz="quarter" idx="10"/>
          </p:nvPr>
        </p:nvSpPr>
        <p:spPr>
          <a:xfrm>
            <a:off x="455938" y="932453"/>
            <a:ext cx="8363938" cy="1436002"/>
          </a:xfrm>
          <a:ln>
            <a:noFill/>
          </a:ln>
        </p:spPr>
        <p:txBody>
          <a:bodyPr/>
          <a:lstStyle/>
          <a:p>
            <a:pPr marL="0" indent="0">
              <a:buNone/>
            </a:pPr>
            <a:r>
              <a:rPr lang="en-US" sz="2800" dirty="0">
                <a:solidFill>
                  <a:srgbClr val="C00000"/>
                </a:solidFill>
              </a:rPr>
              <a:t>What is exceptional about G1?</a:t>
            </a:r>
          </a:p>
          <a:p>
            <a:pPr marL="0" indent="0">
              <a:buNone/>
            </a:pPr>
            <a:endParaRPr lang="en-US" sz="1100" dirty="0">
              <a:solidFill>
                <a:srgbClr val="C00000"/>
              </a:solidFill>
            </a:endParaRPr>
          </a:p>
          <a:p>
            <a:pPr marL="0" indent="0">
              <a:buNone/>
            </a:pPr>
            <a:r>
              <a:rPr lang="en-US" sz="2800" dirty="0">
                <a:solidFill>
                  <a:schemeClr val="tx1"/>
                </a:solidFill>
              </a:rPr>
              <a:t>Among all the goals scored by BRA players, G1 is the only own goal.</a:t>
            </a:r>
          </a:p>
        </p:txBody>
      </p:sp>
    </p:spTree>
    <p:extLst>
      <p:ext uri="{BB962C8B-B14F-4D97-AF65-F5344CB8AC3E}">
        <p14:creationId xmlns:p14="http://schemas.microsoft.com/office/powerpoint/2010/main" val="187296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Problem Formulation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019481"/>
              </a:xfrm>
              <a:noFill/>
              <a:ln>
                <a:noFill/>
              </a:ln>
            </p:spPr>
            <p:txBody>
              <a:bodyPr/>
              <a:lstStyle/>
              <a:p>
                <a:pPr marL="0" indent="0">
                  <a:buNone/>
                </a:pPr>
                <a:r>
                  <a:rPr lang="en-US" dirty="0">
                    <a:solidFill>
                      <a:srgbClr val="C00000"/>
                    </a:solidFill>
                  </a:rPr>
                  <a:t>Input</a:t>
                </a:r>
              </a:p>
              <a:p>
                <a:pPr lvl="2"/>
                <a:r>
                  <a:rPr lang="en-US" dirty="0">
                    <a:solidFill>
                      <a:schemeClr val="tx1"/>
                    </a:solidFill>
                  </a:rPr>
                  <a:t>Entity of interest  </a:t>
                </a:r>
                <a:r>
                  <a:rPr lang="en-US" i="1" dirty="0">
                    <a:solidFill>
                      <a:schemeClr val="tx1"/>
                    </a:solidFill>
                  </a:rPr>
                  <a:t>v</a:t>
                </a:r>
                <a:r>
                  <a:rPr lang="en-US" i="1" baseline="-25000" dirty="0">
                    <a:solidFill>
                      <a:schemeClr val="tx1"/>
                    </a:solidFill>
                  </a:rPr>
                  <a:t>0</a:t>
                </a:r>
              </a:p>
              <a:p>
                <a:pPr lvl="2"/>
                <a:r>
                  <a:rPr lang="en-US" dirty="0">
                    <a:solidFill>
                      <a:schemeClr val="tx1"/>
                    </a:solidFill>
                  </a:rPr>
                  <a:t>Exceptionality function </a:t>
                </a:r>
                <a14:m>
                  <m:oMath xmlns:m="http://schemas.openxmlformats.org/officeDocument/2006/math">
                    <m:r>
                      <a:rPr lang="en-US" i="1">
                        <a:solidFill>
                          <a:schemeClr val="tx1"/>
                        </a:solidFill>
                        <a:latin typeface="Cambria Math" panose="02040503050406030204" pitchFamily="18" charset="0"/>
                      </a:rPr>
                      <m:t>𝜒</m:t>
                    </m:r>
                  </m:oMath>
                </a14:m>
                <a:endParaRPr lang="en-US" dirty="0">
                  <a:solidFill>
                    <a:schemeClr val="tx1"/>
                  </a:solidFill>
                </a:endParaRPr>
              </a:p>
              <a:p>
                <a:pPr lvl="2"/>
                <a:r>
                  <a:rPr lang="en-US" dirty="0">
                    <a:solidFill>
                      <a:schemeClr val="tx1"/>
                    </a:solidFill>
                  </a:rPr>
                  <a:t>Result size </a:t>
                </a:r>
                <a:r>
                  <a:rPr lang="en-US" i="1" dirty="0">
                    <a:solidFill>
                      <a:schemeClr val="tx1"/>
                    </a:solidFill>
                  </a:rPr>
                  <a:t>k</a:t>
                </a:r>
              </a:p>
              <a:p>
                <a:pPr marL="0" indent="0">
                  <a:buNone/>
                </a:pPr>
                <a:r>
                  <a:rPr lang="en-US" dirty="0">
                    <a:solidFill>
                      <a:srgbClr val="C00000"/>
                    </a:solidFill>
                  </a:rPr>
                  <a:t>Output</a:t>
                </a:r>
              </a:p>
              <a:p>
                <a:pPr lvl="2"/>
                <a:r>
                  <a:rPr lang="en-US" dirty="0">
                    <a:solidFill>
                      <a:schemeClr val="tx1"/>
                    </a:solidFill>
                  </a:rPr>
                  <a:t>Top-</a:t>
                </a:r>
                <a:r>
                  <a:rPr lang="en-US" i="1" dirty="0">
                    <a:solidFill>
                      <a:schemeClr val="tx1"/>
                    </a:solidFill>
                  </a:rPr>
                  <a:t>k</a:t>
                </a:r>
                <a:r>
                  <a:rPr lang="en-US" dirty="0">
                    <a:solidFill>
                      <a:schemeClr val="tx1"/>
                    </a:solidFill>
                  </a:rPr>
                  <a:t> (context, subspace) pairs with regard to </a:t>
                </a:r>
                <a14:m>
                  <m:oMath xmlns:m="http://schemas.openxmlformats.org/officeDocument/2006/math">
                    <m:r>
                      <a:rPr lang="en-US" i="1">
                        <a:solidFill>
                          <a:schemeClr val="tx1"/>
                        </a:solidFill>
                        <a:latin typeface="Cambria Math" panose="02040503050406030204" pitchFamily="18" charset="0"/>
                      </a:rPr>
                      <m:t>𝜒</m:t>
                    </m:r>
                  </m:oMath>
                </a14:m>
                <a:r>
                  <a:rPr lang="en-US" dirty="0">
                    <a:solidFill>
                      <a:schemeClr val="tx1"/>
                    </a:solidFill>
                  </a:rPr>
                  <a:t>, in which </a:t>
                </a:r>
                <a:r>
                  <a:rPr lang="en-US" i="1" dirty="0">
                    <a:solidFill>
                      <a:schemeClr val="tx1"/>
                    </a:solidFill>
                  </a:rPr>
                  <a:t>v</a:t>
                </a:r>
                <a:r>
                  <a:rPr lang="en-US" i="1" baseline="-25000" dirty="0">
                    <a:solidFill>
                      <a:schemeClr val="tx1"/>
                    </a:solidFill>
                  </a:rPr>
                  <a:t>0</a:t>
                </a:r>
                <a:r>
                  <a:rPr lang="en-US" i="1" dirty="0">
                    <a:solidFill>
                      <a:schemeClr val="tx1"/>
                    </a:solidFill>
                  </a:rPr>
                  <a:t> </a:t>
                </a:r>
                <a:r>
                  <a:rPr lang="en-US" dirty="0">
                    <a:solidFill>
                      <a:schemeClr val="tx1"/>
                    </a:solidFill>
                  </a:rPr>
                  <a:t>stands out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019481"/>
              </a:xfrm>
              <a:blipFill>
                <a:blip r:embed="rId3"/>
                <a:stretch>
                  <a:fillRect l="-2883" t="-5462" b="-294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63</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28630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Challenges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1038874"/>
              </a:xfrm>
              <a:ln>
                <a:noFill/>
              </a:ln>
            </p:spPr>
            <p:txBody>
              <a:bodyPr/>
              <a:lstStyle/>
              <a:p>
                <a:r>
                  <a:rPr lang="en-US" dirty="0">
                    <a:solidFill>
                      <a:srgbClr val="C00000"/>
                    </a:solidFill>
                  </a:rPr>
                  <a:t>Space of attributes: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𝑣</m:t>
                                </m:r>
                              </m:e>
                              <m:sub>
                                <m:r>
                                  <a:rPr lang="en-US" b="0" i="1" smtClean="0">
                                    <a:solidFill>
                                      <a:srgbClr val="C00000"/>
                                    </a:solidFill>
                                    <a:latin typeface="Cambria Math" panose="02040503050406030204" pitchFamily="18" charset="0"/>
                                  </a:rPr>
                                  <m:t>0</m:t>
                                </m:r>
                              </m:sub>
                            </m:sSub>
                          </m:sub>
                        </m:sSub>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oMath>
                </a14:m>
                <a:endParaRPr lang="en-US" dirty="0">
                  <a:solidFill>
                    <a:srgbClr val="C00000"/>
                  </a:solidFill>
                </a:endParaRPr>
              </a:p>
              <a:p>
                <a:r>
                  <a:rPr lang="en-US" dirty="0">
                    <a:solidFill>
                      <a:srgbClr val="C00000"/>
                    </a:solidFill>
                  </a:rPr>
                  <a:t>Space of patterns: </a:t>
                </a:r>
                <a14:m>
                  <m:oMath xmlns:m="http://schemas.openxmlformats.org/officeDocument/2006/math">
                    <m:r>
                      <m:rPr>
                        <m:sty m:val="p"/>
                      </m:rPr>
                      <a:rPr lang="en-US">
                        <a:solidFill>
                          <a:srgbClr val="C00000"/>
                        </a:solidFill>
                        <a:latin typeface="Cambria Math" panose="02040503050406030204" pitchFamily="18" charset="0"/>
                      </a:rPr>
                      <m:t>Ω</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2</m:t>
                        </m:r>
                      </m:e>
                      <m:sup>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𝐺</m:t>
                            </m:r>
                          </m:sub>
                        </m:sSub>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oMath>
                </a14:m>
                <a:endParaRPr lang="en-US" dirty="0">
                  <a:solidFill>
                    <a:srgbClr val="C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1038874"/>
              </a:xfrm>
              <a:blipFill>
                <a:blip r:embed="rId3"/>
                <a:stretch>
                  <a:fillRect l="-2580" t="-12195" b="-21951"/>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6" name="Diagram 5"/>
          <p:cNvGraphicFramePr/>
          <p:nvPr>
            <p:extLst/>
          </p:nvPr>
        </p:nvGraphicFramePr>
        <p:xfrm>
          <a:off x="112735" y="2548064"/>
          <a:ext cx="4584027" cy="2044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4571405" y="2131018"/>
            <a:ext cx="4297752" cy="2911946"/>
          </a:xfrm>
          <a:prstGeom prst="rect">
            <a:avLst/>
          </a:prstGeom>
        </p:spPr>
      </p:pic>
    </p:spTree>
    <p:extLst>
      <p:ext uri="{BB962C8B-B14F-4D97-AF65-F5344CB8AC3E}">
        <p14:creationId xmlns:p14="http://schemas.microsoft.com/office/powerpoint/2010/main" val="344929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Related work</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389436" y="1085850"/>
                <a:ext cx="8363938" cy="3625608"/>
              </a:xfrm>
              <a:ln>
                <a:noFill/>
              </a:ln>
            </p:spPr>
            <p:txBody>
              <a:bodyPr/>
              <a:lstStyle/>
              <a:p>
                <a:r>
                  <a:rPr lang="en-US" dirty="0"/>
                  <a:t>Outlier detection</a:t>
                </a:r>
              </a:p>
              <a:p>
                <a:pPr lvl="1"/>
                <a:r>
                  <a:rPr lang="en-US" dirty="0"/>
                  <a:t> Different goal: find a set of objects from a dataset</a:t>
                </a:r>
              </a:p>
              <a:p>
                <a:pPr lvl="1"/>
                <a:r>
                  <a:rPr lang="en-US" dirty="0"/>
                  <a:t> Outlying explanation is not a focus</a:t>
                </a:r>
              </a:p>
              <a:p>
                <a:r>
                  <a:rPr lang="en-US" dirty="0"/>
                  <a:t>Outlying aspect mining</a:t>
                </a:r>
              </a:p>
              <a:p>
                <a:pPr lvl="1"/>
                <a:r>
                  <a:rPr lang="en-US" dirty="0"/>
                  <a:t> Single table model, not suitable for graph-based data</a:t>
                </a:r>
              </a:p>
              <a:p>
                <a:pPr lvl="2"/>
                <a:r>
                  <a:rPr lang="en-US" dirty="0"/>
                  <a:t>Extremely large and sparse table</a:t>
                </a:r>
              </a:p>
              <a:p>
                <a:pPr lvl="2"/>
                <a:r>
                  <a:rPr lang="en-US" dirty="0"/>
                  <a:t>Conjunctive queries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Pattern queries</a:t>
                </a:r>
              </a:p>
              <a:p>
                <a:pPr lvl="2"/>
                <a:r>
                  <a:rPr lang="en-US" dirty="0"/>
                  <a:t>Set values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389436" y="1085850"/>
                <a:ext cx="8363938" cy="3625608"/>
              </a:xfrm>
              <a:blipFill>
                <a:blip r:embed="rId3"/>
                <a:stretch>
                  <a:fillRect l="-2580" t="-4545" b="-4196"/>
                </a:stretch>
              </a:blipFill>
              <a:ln>
                <a:noFill/>
              </a:ln>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70D2B7A-76E7-EF4A-9729-BB314EE62AE6}"/>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65</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0675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Maverick [SIGMOD2018]</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66</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64" y="1023167"/>
            <a:ext cx="7803715" cy="3557925"/>
          </a:xfrm>
          <a:prstGeom prst="rect">
            <a:avLst/>
          </a:prstGeom>
        </p:spPr>
      </p:pic>
    </p:spTree>
    <p:extLst>
      <p:ext uri="{BB962C8B-B14F-4D97-AF65-F5344CB8AC3E}">
        <p14:creationId xmlns:p14="http://schemas.microsoft.com/office/powerpoint/2010/main" val="399527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9436" y="171450"/>
                <a:ext cx="8363938" cy="1336200"/>
              </a:xfrm>
            </p:spPr>
            <p:txBody>
              <a:bodyPr/>
              <a:lstStyle/>
              <a:p>
                <a:r>
                  <a:rPr lang="en-US" dirty="0"/>
                  <a:t>Exceptionality Function </a:t>
                </a:r>
                <a14:m>
                  <m:oMath xmlns:m="http://schemas.openxmlformats.org/officeDocument/2006/math">
                    <m:r>
                      <a:rPr lang="en-US" i="1">
                        <a:latin typeface="Cambria Math" panose="02040503050406030204" pitchFamily="18" charset="0"/>
                      </a:rPr>
                      <m:t>𝜒</m:t>
                    </m:r>
                  </m:oMath>
                </a14:m>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9436" y="171450"/>
                <a:ext cx="8363938" cy="1336200"/>
              </a:xfrm>
              <a:blipFill>
                <a:blip r:embed="rId3"/>
                <a:stretch>
                  <a:fillRect l="-4401" t="-17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31385" y="924765"/>
                <a:ext cx="8080040" cy="1215526"/>
              </a:xfrm>
              <a:ln>
                <a:noFill/>
              </a:ln>
            </p:spPr>
            <p:txBody>
              <a:bodyPr/>
              <a:lstStyle/>
              <a:p>
                <a:pPr marL="0" indent="0">
                  <a:buNone/>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𝜒</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𝑣</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𝐴</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ℛ</m:t>
                      </m:r>
                    </m:oMath>
                  </m:oMathPara>
                </a14:m>
                <a:endParaRPr lang="en-US" dirty="0">
                  <a:solidFill>
                    <a:srgbClr val="C00000"/>
                  </a:solidFill>
                </a:endParaRPr>
              </a:p>
              <a:p>
                <a:pPr marL="472867" lvl="2" indent="0">
                  <a:buNone/>
                </a:pPr>
                <a:r>
                  <a:rPr lang="en-US" dirty="0" err="1"/>
                  <a:t>outlierness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𝑜</m:t>
                        </m:r>
                      </m:sub>
                    </m:sSub>
                  </m:oMath>
                </a14:m>
                <a:r>
                  <a:rPr lang="en-US" dirty="0"/>
                  <a:t>) [Angiuli2009TODS], one-of-the-few(</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𝑓</m:t>
                        </m:r>
                      </m:sub>
                    </m:sSub>
                  </m:oMath>
                </a14:m>
                <a:r>
                  <a:rPr lang="en-US" dirty="0"/>
                  <a:t>) [Wu2012KDD], isolation scores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m:t>
                        </m:r>
                      </m:sub>
                    </m:sSub>
                  </m:oMath>
                </a14:m>
                <a:r>
                  <a:rPr lang="en-US" dirty="0"/>
                  <a:t>) [Liu2008ICDM]</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31385" y="924765"/>
                <a:ext cx="8080040" cy="1215526"/>
              </a:xfrm>
              <a:blipFill>
                <a:blip r:embed="rId4"/>
                <a:stretch>
                  <a:fillRect l="-1570" t="-1031" b="-13402"/>
                </a:stretch>
              </a:blipFill>
              <a:ln>
                <a:noFill/>
              </a:ln>
            </p:spPr>
            <p:txBody>
              <a:bodyPr/>
              <a:lstStyle/>
              <a:p>
                <a:r>
                  <a:rPr lang="en-US">
                    <a:noFill/>
                  </a:rPr>
                  <a:t> </a:t>
                </a:r>
              </a:p>
            </p:txBody>
          </p:sp>
        </mc:Fallback>
      </mc:AlternateContent>
      <p:sp>
        <p:nvSpPr>
          <p:cNvPr id="4" name="Slide Number Placeholder 3"/>
          <p:cNvSpPr>
            <a:spLocks noGrp="1"/>
          </p:cNvSpPr>
          <p:nvPr>
            <p:ph type="sldNum" sz="quarter" idx="11"/>
          </p:nvPr>
        </p:nvSpPr>
        <p:spPr>
          <a:xfrm>
            <a:off x="7053349" y="4860550"/>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67</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70E146FE-6C6D-FA4C-A5DB-70D878CAD672}"/>
              </a:ext>
            </a:extLst>
          </p:cNvPr>
          <p:cNvSpPr txBox="1">
            <a:spLocks/>
          </p:cNvSpPr>
          <p:nvPr/>
        </p:nvSpPr>
        <p:spPr>
          <a:xfrm>
            <a:off x="181613" y="2289045"/>
            <a:ext cx="8363938" cy="2640723"/>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9661" marR="0" lvl="1" indent="0" algn="l" defTabSz="686047" rtl="0" eaLnBrk="1" fontAlgn="auto" latinLnBrk="0" hangingPunct="1">
              <a:lnSpc>
                <a:spcPct val="90000"/>
              </a:lnSpc>
              <a:spcBef>
                <a:spcPct val="20000"/>
              </a:spcBef>
              <a:spcAft>
                <a:spcPts val="0"/>
              </a:spcAft>
              <a:buClrTx/>
              <a:buSzPct val="90000"/>
              <a:buFont typeface="Courier New" panose="02070309020205020404" pitchFamily="49" charset="0"/>
              <a:buNone/>
              <a:tabLst>
                <a:tab pos="472868" algn="l"/>
              </a:tabLst>
              <a:defRPr/>
            </a:pPr>
            <a:r>
              <a:rPr kumimoji="0" lang="en-US" sz="2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Upper bound function</a:t>
            </a:r>
          </a:p>
          <a:p>
            <a:pPr marL="472867" marR="0" lvl="2" indent="0" algn="l" defTabSz="686047" rtl="0" eaLnBrk="1" fontAlgn="auto" latinLnBrk="0" hangingPunct="1">
              <a:lnSpc>
                <a:spcPct val="15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4.2</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4.3</a:t>
            </a:r>
          </a:p>
          <a:p>
            <a:pPr marL="472867" marR="0" lvl="2" indent="0" algn="l" defTabSz="686047" rtl="0" eaLnBrk="1" fontAlgn="auto" latinLnBrk="0" hangingPunct="1">
              <a:lnSpc>
                <a:spcPct val="200000"/>
              </a:lnSpc>
              <a:spcBef>
                <a:spcPct val="20000"/>
              </a:spcBef>
              <a:spcAft>
                <a:spcPts val="0"/>
              </a:spcAft>
              <a:buClrTx/>
              <a:buSzPct val="90000"/>
              <a:buFont typeface="Courier New" panose="02070309020205020404" pitchFamily="49" charset="0"/>
              <a:buNone/>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Theorem 4.4</a:t>
            </a:r>
          </a:p>
        </p:txBody>
      </p:sp>
      <p:pic>
        <p:nvPicPr>
          <p:cNvPr id="6" name="Picture 5">
            <a:extLst>
              <a:ext uri="{FF2B5EF4-FFF2-40B4-BE49-F238E27FC236}">
                <a16:creationId xmlns:a16="http://schemas.microsoft.com/office/drawing/2014/main" id="{3CC8B401-EC7B-8C41-9059-0DE9FFAB66A9}"/>
              </a:ext>
            </a:extLst>
          </p:cNvPr>
          <p:cNvPicPr>
            <a:picLocks noChangeAspect="1"/>
          </p:cNvPicPr>
          <p:nvPr/>
        </p:nvPicPr>
        <p:blipFill>
          <a:blip r:embed="rId5"/>
          <a:stretch>
            <a:fillRect/>
          </a:stretch>
        </p:blipFill>
        <p:spPr>
          <a:xfrm>
            <a:off x="2419134" y="4133058"/>
            <a:ext cx="6606564" cy="796710"/>
          </a:xfrm>
          <a:prstGeom prst="rect">
            <a:avLst/>
          </a:prstGeom>
        </p:spPr>
      </p:pic>
      <p:pic>
        <p:nvPicPr>
          <p:cNvPr id="7" name="Picture 6">
            <a:extLst>
              <a:ext uri="{FF2B5EF4-FFF2-40B4-BE49-F238E27FC236}">
                <a16:creationId xmlns:a16="http://schemas.microsoft.com/office/drawing/2014/main" id="{7912B6FA-A331-4744-BECF-4F61F36CC066}"/>
              </a:ext>
            </a:extLst>
          </p:cNvPr>
          <p:cNvPicPr>
            <a:picLocks noChangeAspect="1"/>
          </p:cNvPicPr>
          <p:nvPr/>
        </p:nvPicPr>
        <p:blipFill>
          <a:blip r:embed="rId6"/>
          <a:stretch>
            <a:fillRect/>
          </a:stretch>
        </p:blipFill>
        <p:spPr>
          <a:xfrm>
            <a:off x="2419134" y="3550777"/>
            <a:ext cx="6356164" cy="457278"/>
          </a:xfrm>
          <a:prstGeom prst="rect">
            <a:avLst/>
          </a:prstGeom>
        </p:spPr>
      </p:pic>
      <p:pic>
        <p:nvPicPr>
          <p:cNvPr id="8" name="Picture 7">
            <a:extLst>
              <a:ext uri="{FF2B5EF4-FFF2-40B4-BE49-F238E27FC236}">
                <a16:creationId xmlns:a16="http://schemas.microsoft.com/office/drawing/2014/main" id="{9AC34C6F-0FB9-B04D-96F3-487400D6CE41}"/>
              </a:ext>
            </a:extLst>
          </p:cNvPr>
          <p:cNvPicPr>
            <a:picLocks noChangeAspect="1"/>
          </p:cNvPicPr>
          <p:nvPr/>
        </p:nvPicPr>
        <p:blipFill>
          <a:blip r:embed="rId7"/>
          <a:stretch>
            <a:fillRect/>
          </a:stretch>
        </p:blipFill>
        <p:spPr>
          <a:xfrm>
            <a:off x="2419134" y="2677550"/>
            <a:ext cx="6126417" cy="752553"/>
          </a:xfrm>
          <a:prstGeom prst="rect">
            <a:avLst/>
          </a:prstGeom>
        </p:spPr>
      </p:pic>
    </p:spTree>
    <p:extLst>
      <p:ext uri="{BB962C8B-B14F-4D97-AF65-F5344CB8AC3E}">
        <p14:creationId xmlns:p14="http://schemas.microsoft.com/office/powerpoint/2010/main" val="387284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Match–based Pattern Generation</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68</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2"/>
          <p:cNvSpPr>
            <a:spLocks noGrp="1"/>
          </p:cNvSpPr>
          <p:nvPr>
            <p:ph type="body" sz="quarter" idx="10"/>
          </p:nvPr>
        </p:nvSpPr>
        <p:spPr>
          <a:xfrm>
            <a:off x="389436" y="1085850"/>
            <a:ext cx="8363938" cy="447558"/>
          </a:xfrm>
          <a:ln>
            <a:noFill/>
          </a:ln>
        </p:spPr>
        <p:txBody>
          <a:bodyPr/>
          <a:lstStyle/>
          <a:p>
            <a:r>
              <a:rPr lang="en-US" dirty="0">
                <a:solidFill>
                  <a:srgbClr val="C00000"/>
                </a:solidFill>
              </a:rPr>
              <a:t>Construct Partial Order of Valid Patterns</a:t>
            </a:r>
          </a:p>
        </p:txBody>
      </p:sp>
      <p:pic>
        <p:nvPicPr>
          <p:cNvPr id="3" name="Picture 2"/>
          <p:cNvPicPr>
            <a:picLocks noChangeAspect="1"/>
          </p:cNvPicPr>
          <p:nvPr/>
        </p:nvPicPr>
        <p:blipFill>
          <a:blip r:embed="rId3"/>
          <a:stretch>
            <a:fillRect/>
          </a:stretch>
        </p:blipFill>
        <p:spPr>
          <a:xfrm>
            <a:off x="3006248" y="2621244"/>
            <a:ext cx="2960570" cy="2374519"/>
          </a:xfrm>
          <a:prstGeom prst="rect">
            <a:avLst/>
          </a:prstGeom>
        </p:spPr>
      </p:pic>
      <p:pic>
        <p:nvPicPr>
          <p:cNvPr id="5" name="Picture 4"/>
          <p:cNvPicPr>
            <a:picLocks noChangeAspect="1"/>
          </p:cNvPicPr>
          <p:nvPr/>
        </p:nvPicPr>
        <p:blipFill>
          <a:blip r:embed="rId4"/>
          <a:stretch>
            <a:fillRect/>
          </a:stretch>
        </p:blipFill>
        <p:spPr>
          <a:xfrm>
            <a:off x="1495426" y="1633960"/>
            <a:ext cx="6153150" cy="1085850"/>
          </a:xfrm>
          <a:prstGeom prst="rect">
            <a:avLst/>
          </a:prstGeom>
        </p:spPr>
      </p:pic>
    </p:spTree>
    <p:extLst>
      <p:ext uri="{BB962C8B-B14F-4D97-AF65-F5344CB8AC3E}">
        <p14:creationId xmlns:p14="http://schemas.microsoft.com/office/powerpoint/2010/main" val="1001792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Datasets and Experiments</a:t>
            </a:r>
          </a:p>
        </p:txBody>
      </p:sp>
      <p:sp>
        <p:nvSpPr>
          <p:cNvPr id="3" name="Text Placeholder 2"/>
          <p:cNvSpPr>
            <a:spLocks noGrp="1"/>
          </p:cNvSpPr>
          <p:nvPr>
            <p:ph type="body" sz="quarter" idx="10"/>
          </p:nvPr>
        </p:nvSpPr>
        <p:spPr>
          <a:xfrm>
            <a:off x="140595" y="990431"/>
            <a:ext cx="3934659" cy="3730188"/>
          </a:xfrm>
          <a:ln>
            <a:noFill/>
          </a:ln>
        </p:spPr>
        <p:txBody>
          <a:bodyPr/>
          <a:lstStyle/>
          <a:p>
            <a:pPr marL="0" indent="0">
              <a:buNone/>
            </a:pPr>
            <a:r>
              <a:rPr lang="en-US" dirty="0" err="1">
                <a:solidFill>
                  <a:srgbClr val="C00000"/>
                </a:solidFill>
              </a:rPr>
              <a:t>WCGoals</a:t>
            </a:r>
            <a:endParaRPr lang="en-US" dirty="0">
              <a:solidFill>
                <a:srgbClr val="C00000"/>
              </a:solidFill>
            </a:endParaRPr>
          </a:p>
          <a:p>
            <a:pPr marL="0" indent="0">
              <a:buNone/>
            </a:pPr>
            <a:r>
              <a:rPr lang="en-US" sz="2400" dirty="0">
                <a:solidFill>
                  <a:schemeClr val="tx1"/>
                </a:solidFill>
              </a:rPr>
              <a:t>Created based on </a:t>
            </a:r>
            <a:r>
              <a:rPr lang="en-US" sz="2400" dirty="0" err="1">
                <a:solidFill>
                  <a:schemeClr val="tx1"/>
                </a:solidFill>
              </a:rPr>
              <a:t>FIFA.com</a:t>
            </a:r>
            <a:endParaRPr lang="en-US" sz="2400" dirty="0">
              <a:solidFill>
                <a:schemeClr val="tx1"/>
              </a:solidFill>
            </a:endParaRPr>
          </a:p>
          <a:p>
            <a:pPr marL="0" indent="0">
              <a:buNone/>
            </a:pPr>
            <a:r>
              <a:rPr lang="en-US" sz="2400" dirty="0">
                <a:solidFill>
                  <a:schemeClr val="tx1"/>
                </a:solidFill>
              </a:rPr>
              <a:t>11 node types, 13 edge types</a:t>
            </a:r>
          </a:p>
          <a:p>
            <a:pPr marL="0" indent="0">
              <a:buNone/>
            </a:pPr>
            <a:r>
              <a:rPr lang="en-US" sz="2400" dirty="0">
                <a:solidFill>
                  <a:schemeClr val="tx1"/>
                </a:solidFill>
              </a:rPr>
              <a:t>49,078 nodes, 158,114 edges</a:t>
            </a:r>
          </a:p>
          <a:p>
            <a:pPr marL="0" indent="0">
              <a:buNone/>
            </a:pPr>
            <a:endParaRPr lang="en-US" sz="2000" dirty="0">
              <a:solidFill>
                <a:schemeClr val="tx1"/>
              </a:solidFill>
            </a:endParaRPr>
          </a:p>
          <a:p>
            <a:pPr marL="0" indent="0">
              <a:buNone/>
            </a:pPr>
            <a:r>
              <a:rPr lang="en-US" dirty="0">
                <a:solidFill>
                  <a:srgbClr val="C00000"/>
                </a:solidFill>
              </a:rPr>
              <a:t>Film-Award</a:t>
            </a:r>
          </a:p>
          <a:p>
            <a:pPr marL="0" indent="0">
              <a:buNone/>
            </a:pPr>
            <a:r>
              <a:rPr lang="en-US" sz="2200" dirty="0"/>
              <a:t> </a:t>
            </a:r>
            <a:r>
              <a:rPr lang="en-US" sz="2200" dirty="0">
                <a:solidFill>
                  <a:schemeClr val="tx1"/>
                </a:solidFill>
              </a:rPr>
              <a:t>A subgraph of Freebase</a:t>
            </a:r>
          </a:p>
          <a:p>
            <a:pPr marL="0" indent="0">
              <a:buNone/>
            </a:pPr>
            <a:r>
              <a:rPr lang="en-US" sz="2200" dirty="0">
                <a:solidFill>
                  <a:schemeClr val="tx1"/>
                </a:solidFill>
              </a:rPr>
              <a:t> 95 node types, 117 edge types</a:t>
            </a:r>
          </a:p>
          <a:p>
            <a:pPr marL="0" indent="0">
              <a:buNone/>
            </a:pPr>
            <a:r>
              <a:rPr lang="en-US" sz="2200" dirty="0">
                <a:solidFill>
                  <a:schemeClr val="tx1"/>
                </a:solidFill>
              </a:rPr>
              <a:t> 5,437,628 nodes, 10,879,448 edges</a:t>
            </a:r>
          </a:p>
        </p:txBody>
      </p:sp>
      <p:sp>
        <p:nvSpPr>
          <p:cNvPr id="4" name="Slide Number Placeholder 3"/>
          <p:cNvSpPr>
            <a:spLocks noGrp="1"/>
          </p:cNvSpPr>
          <p:nvPr>
            <p:ph type="sldNum" sz="quarter" idx="11"/>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69</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E9E8CEFB-5042-1045-B120-75A0AB909F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9474" y="930410"/>
            <a:ext cx="5134526" cy="3850895"/>
          </a:xfrm>
          <a:prstGeom prst="rect">
            <a:avLst/>
          </a:prstGeom>
        </p:spPr>
      </p:pic>
    </p:spTree>
    <p:extLst>
      <p:ext uri="{BB962C8B-B14F-4D97-AF65-F5344CB8AC3E}">
        <p14:creationId xmlns:p14="http://schemas.microsoft.com/office/powerpoint/2010/main" val="124192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C861CB0-44EF-FB48-BA7B-4D3AD847539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2">
            <a:extLst>
              <a:ext uri="{FF2B5EF4-FFF2-40B4-BE49-F238E27FC236}">
                <a16:creationId xmlns:a16="http://schemas.microsoft.com/office/drawing/2014/main" id="{EC9DF288-34AD-314E-A9DE-17748F3CD367}"/>
              </a:ext>
            </a:extLst>
          </p:cNvPr>
          <p:cNvSpPr>
            <a:spLocks noGrp="1"/>
          </p:cNvSpPr>
          <p:nvPr>
            <p:ph type="title"/>
          </p:nvPr>
        </p:nvSpPr>
        <p:spPr>
          <a:xfrm>
            <a:off x="457200" y="75673"/>
            <a:ext cx="8229600" cy="663626"/>
          </a:xfrm>
        </p:spPr>
        <p:txBody>
          <a:bodyPr lIns="91440" tIns="45720" rIns="91440" bIns="45720" anchor="ctr" anchorCtr="0">
            <a:normAutofit/>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CIDR</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2011</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34622DF6-2538-C741-9314-379B667A56AB}"/>
              </a:ext>
            </a:extLst>
          </p:cNvPr>
          <p:cNvPicPr>
            <a:picLocks noChangeAspect="1"/>
          </p:cNvPicPr>
          <p:nvPr/>
        </p:nvPicPr>
        <p:blipFill>
          <a:blip r:embed="rId3"/>
          <a:stretch>
            <a:fillRect/>
          </a:stretch>
        </p:blipFill>
        <p:spPr>
          <a:xfrm>
            <a:off x="1049462" y="1556362"/>
            <a:ext cx="7057293" cy="1607991"/>
          </a:xfrm>
          <a:prstGeom prst="rect">
            <a:avLst/>
          </a:prstGeom>
        </p:spPr>
      </p:pic>
      <p:pic>
        <p:nvPicPr>
          <p:cNvPr id="4" name="Picture 3">
            <a:extLst>
              <a:ext uri="{FF2B5EF4-FFF2-40B4-BE49-F238E27FC236}">
                <a16:creationId xmlns:a16="http://schemas.microsoft.com/office/drawing/2014/main" id="{C80D9D4A-940A-2F4F-8B01-A4FB889E4B34}"/>
              </a:ext>
            </a:extLst>
          </p:cNvPr>
          <p:cNvPicPr>
            <a:picLocks noChangeAspect="1"/>
          </p:cNvPicPr>
          <p:nvPr/>
        </p:nvPicPr>
        <p:blipFill>
          <a:blip r:embed="rId4"/>
          <a:stretch>
            <a:fillRect/>
          </a:stretch>
        </p:blipFill>
        <p:spPr>
          <a:xfrm>
            <a:off x="869709" y="592633"/>
            <a:ext cx="7416800" cy="431800"/>
          </a:xfrm>
          <a:prstGeom prst="rect">
            <a:avLst/>
          </a:prstGeom>
        </p:spPr>
      </p:pic>
      <p:pic>
        <p:nvPicPr>
          <p:cNvPr id="8" name="Picture 7">
            <a:extLst>
              <a:ext uri="{FF2B5EF4-FFF2-40B4-BE49-F238E27FC236}">
                <a16:creationId xmlns:a16="http://schemas.microsoft.com/office/drawing/2014/main" id="{4EC216C2-BD52-F341-B8A2-EF2A751B762A}"/>
              </a:ext>
            </a:extLst>
          </p:cNvPr>
          <p:cNvPicPr>
            <a:picLocks noChangeAspect="1"/>
          </p:cNvPicPr>
          <p:nvPr/>
        </p:nvPicPr>
        <p:blipFill>
          <a:blip r:embed="rId5"/>
          <a:stretch>
            <a:fillRect/>
          </a:stretch>
        </p:blipFill>
        <p:spPr>
          <a:xfrm>
            <a:off x="932229" y="914510"/>
            <a:ext cx="7277100" cy="660400"/>
          </a:xfrm>
          <a:prstGeom prst="rect">
            <a:avLst/>
          </a:prstGeom>
        </p:spPr>
      </p:pic>
      <p:pic>
        <p:nvPicPr>
          <p:cNvPr id="10" name="Picture 9">
            <a:extLst>
              <a:ext uri="{FF2B5EF4-FFF2-40B4-BE49-F238E27FC236}">
                <a16:creationId xmlns:a16="http://schemas.microsoft.com/office/drawing/2014/main" id="{FD64744A-0956-634C-9E5A-41780DE972D9}"/>
              </a:ext>
            </a:extLst>
          </p:cNvPr>
          <p:cNvPicPr>
            <a:picLocks noChangeAspect="1"/>
          </p:cNvPicPr>
          <p:nvPr/>
        </p:nvPicPr>
        <p:blipFill>
          <a:blip r:embed="rId6"/>
          <a:stretch>
            <a:fillRect/>
          </a:stretch>
        </p:blipFill>
        <p:spPr>
          <a:xfrm>
            <a:off x="120650" y="3735590"/>
            <a:ext cx="4052765" cy="1089226"/>
          </a:xfrm>
          <a:prstGeom prst="rect">
            <a:avLst/>
          </a:prstGeom>
        </p:spPr>
      </p:pic>
      <p:pic>
        <p:nvPicPr>
          <p:cNvPr id="11" name="Picture 10">
            <a:extLst>
              <a:ext uri="{FF2B5EF4-FFF2-40B4-BE49-F238E27FC236}">
                <a16:creationId xmlns:a16="http://schemas.microsoft.com/office/drawing/2014/main" id="{FEE0B68C-B247-BF47-82C3-CB6E46BCDEAF}"/>
              </a:ext>
            </a:extLst>
          </p:cNvPr>
          <p:cNvPicPr>
            <a:picLocks noChangeAspect="1"/>
          </p:cNvPicPr>
          <p:nvPr/>
        </p:nvPicPr>
        <p:blipFill>
          <a:blip r:embed="rId7"/>
          <a:stretch>
            <a:fillRect/>
          </a:stretch>
        </p:blipFill>
        <p:spPr>
          <a:xfrm>
            <a:off x="4446223" y="3856133"/>
            <a:ext cx="4689231" cy="848139"/>
          </a:xfrm>
          <a:prstGeom prst="rect">
            <a:avLst/>
          </a:prstGeom>
        </p:spPr>
      </p:pic>
      <p:sp>
        <p:nvSpPr>
          <p:cNvPr id="32" name="Rectangle 31">
            <a:extLst>
              <a:ext uri="{FF2B5EF4-FFF2-40B4-BE49-F238E27FC236}">
                <a16:creationId xmlns:a16="http://schemas.microsoft.com/office/drawing/2014/main" id="{BD861015-BF41-844F-9557-C68D91016646}"/>
              </a:ext>
            </a:extLst>
          </p:cNvPr>
          <p:cNvSpPr/>
          <p:nvPr/>
        </p:nvSpPr>
        <p:spPr>
          <a:xfrm>
            <a:off x="1035940" y="3335480"/>
            <a:ext cx="1683814"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fact-finding</a:t>
            </a:r>
          </a:p>
        </p:txBody>
      </p:sp>
      <p:sp>
        <p:nvSpPr>
          <p:cNvPr id="33" name="Rectangle 32">
            <a:extLst>
              <a:ext uri="{FF2B5EF4-FFF2-40B4-BE49-F238E27FC236}">
                <a16:creationId xmlns:a16="http://schemas.microsoft.com/office/drawing/2014/main" id="{A2F2D04A-98DA-3446-896F-2D2A391CC80D}"/>
              </a:ext>
            </a:extLst>
          </p:cNvPr>
          <p:cNvSpPr/>
          <p:nvPr/>
        </p:nvSpPr>
        <p:spPr>
          <a:xfrm>
            <a:off x="5830677" y="3328944"/>
            <a:ext cx="1898737" cy="400110"/>
          </a:xfrm>
          <a:prstGeom prst="rect">
            <a:avLst/>
          </a:prstGeom>
        </p:spPr>
        <p:txBody>
          <a:bodyPr wrap="square">
            <a:spAutoFit/>
          </a:bodyPr>
          <a:lstStyle/>
          <a:p>
            <a:r>
              <a:rPr lang="en-US" sz="2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fact-checking</a:t>
            </a:r>
          </a:p>
        </p:txBody>
      </p:sp>
    </p:spTree>
    <p:extLst>
      <p:ext uri="{BB962C8B-B14F-4D97-AF65-F5344CB8AC3E}">
        <p14:creationId xmlns:p14="http://schemas.microsoft.com/office/powerpoint/2010/main" val="428582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46A07E-3DDC-224A-8DCE-4BEBDF069F64}"/>
              </a:ext>
            </a:extLst>
          </p:cNvPr>
          <p:cNvSpPr>
            <a:spLocks noGrp="1"/>
          </p:cNvSpPr>
          <p:nvPr>
            <p:ph idx="1"/>
          </p:nvPr>
        </p:nvSpPr>
        <p:spPr>
          <a:xfrm>
            <a:off x="1" y="1085849"/>
            <a:ext cx="9102434" cy="3486151"/>
          </a:xfrm>
        </p:spPr>
        <p:txBody>
          <a:bodyPr>
            <a:noAutofit/>
          </a:bodyPr>
          <a:lstStyle/>
          <a:p>
            <a:pPr>
              <a:lnSpc>
                <a:spcPct val="120000"/>
              </a:lnSpc>
            </a:pPr>
            <a:r>
              <a:rPr lang="en-US" sz="2400" b="0" dirty="0">
                <a:solidFill>
                  <a:schemeClr val="tx1"/>
                </a:solidFill>
              </a:rPr>
              <a:t>A Brief History of our Computation + Journalism Research</a:t>
            </a:r>
          </a:p>
          <a:p>
            <a:pPr>
              <a:lnSpc>
                <a:spcPct val="120000"/>
              </a:lnSpc>
            </a:pPr>
            <a:r>
              <a:rPr lang="en-US" sz="2400" b="0" dirty="0">
                <a:solidFill>
                  <a:schemeClr val="tx1"/>
                </a:solidFill>
              </a:rPr>
              <a:t>Computational Journalism</a:t>
            </a:r>
          </a:p>
          <a:p>
            <a:pPr lvl="1">
              <a:lnSpc>
                <a:spcPct val="120000"/>
              </a:lnSpc>
            </a:pPr>
            <a:r>
              <a:rPr lang="en-US" sz="2400" dirty="0"/>
              <a:t>Data-driven fact-checking (</a:t>
            </a:r>
            <a:r>
              <a:rPr lang="en-US" sz="2400" dirty="0" err="1"/>
              <a:t>ClaimBuster</a:t>
            </a:r>
            <a:r>
              <a:rPr lang="en-US" sz="2400" dirty="0"/>
              <a:t>)</a:t>
            </a:r>
          </a:p>
          <a:p>
            <a:pPr lvl="1">
              <a:lnSpc>
                <a:spcPct val="120000"/>
              </a:lnSpc>
            </a:pPr>
            <a:r>
              <a:rPr lang="en-US" sz="2400" dirty="0"/>
              <a:t>Other ongoing fact-checking Projects</a:t>
            </a:r>
          </a:p>
          <a:p>
            <a:pPr lvl="1">
              <a:lnSpc>
                <a:spcPct val="120000"/>
              </a:lnSpc>
            </a:pPr>
            <a:r>
              <a:rPr lang="en-US" sz="2400" dirty="0"/>
              <a:t>Exceptional fact finding (</a:t>
            </a:r>
            <a:r>
              <a:rPr lang="en-US" sz="2400" dirty="0" err="1"/>
              <a:t>FactWatcher</a:t>
            </a:r>
            <a:r>
              <a:rPr lang="en-US" sz="2400" dirty="0"/>
              <a:t>, Maverick)</a:t>
            </a:r>
          </a:p>
          <a:p>
            <a:pPr>
              <a:lnSpc>
                <a:spcPct val="120000"/>
              </a:lnSpc>
            </a:pPr>
            <a:r>
              <a:rPr lang="en-US" sz="2400" dirty="0"/>
              <a:t>Graph Data Usability (Orion, GQBE, </a:t>
            </a:r>
            <a:r>
              <a:rPr lang="en-US" sz="2400" dirty="0" err="1"/>
              <a:t>TableView</a:t>
            </a:r>
            <a:r>
              <a:rPr lang="en-US" sz="2400" dirty="0"/>
              <a:t>, Maverick)</a:t>
            </a:r>
          </a:p>
        </p:txBody>
      </p:sp>
      <p:sp>
        <p:nvSpPr>
          <p:cNvPr id="3" name="Title 2">
            <a:extLst>
              <a:ext uri="{FF2B5EF4-FFF2-40B4-BE49-F238E27FC236}">
                <a16:creationId xmlns:a16="http://schemas.microsoft.com/office/drawing/2014/main" id="{78A9789F-CF5E-A446-8BF6-6F7303636419}"/>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D30DE473-2B0E-E347-A55E-75342D1ED25D}"/>
              </a:ext>
            </a:extLst>
          </p:cNvPr>
          <p:cNvSpPr>
            <a:spLocks noGrp="1"/>
          </p:cNvSpPr>
          <p:nvPr>
            <p:ph type="sldNum" sz="quarter" idx="10"/>
          </p:nvPr>
        </p:nvSpPr>
        <p:spPr/>
        <p:txBody>
          <a:bodyPr/>
          <a:lstStyle/>
          <a:p>
            <a:fld id="{FC2EED17-1836-6142-A4B1-ABB9C7C22E41}" type="slidenum">
              <a:rPr lang="en-US" smtClean="0"/>
              <a:pPr/>
              <a:t>70</a:t>
            </a:fld>
            <a:endParaRPr lang="en-US" dirty="0"/>
          </a:p>
        </p:txBody>
      </p:sp>
    </p:spTree>
    <p:extLst>
      <p:ext uri="{BB962C8B-B14F-4D97-AF65-F5344CB8AC3E}">
        <p14:creationId xmlns:p14="http://schemas.microsoft.com/office/powerpoint/2010/main" val="2707066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147" y="67449"/>
            <a:ext cx="8475959" cy="447558"/>
          </a:xfrm>
        </p:spPr>
        <p:txBody>
          <a:bodyPr/>
          <a:lstStyle/>
          <a:p>
            <a:pPr algn="ctr"/>
            <a:r>
              <a:rPr lang="en-US" sz="3200" b="1" dirty="0">
                <a:solidFill>
                  <a:srgbClr val="13409F"/>
                </a:solidFill>
              </a:rPr>
              <a:t>Tackling Graph Data Usability Challenges</a:t>
            </a:r>
          </a:p>
        </p:txBody>
      </p:sp>
      <p:sp>
        <p:nvSpPr>
          <p:cNvPr id="22" name="Text Placeholder 2"/>
          <p:cNvSpPr>
            <a:spLocks noGrp="1"/>
          </p:cNvSpPr>
          <p:nvPr>
            <p:ph type="body" sz="quarter" idx="10"/>
          </p:nvPr>
        </p:nvSpPr>
        <p:spPr>
          <a:xfrm>
            <a:off x="166255" y="515007"/>
            <a:ext cx="8977745" cy="4628493"/>
          </a:xfrm>
        </p:spPr>
        <p:txBody>
          <a:bodyPr/>
          <a:lstStyle/>
          <a:p>
            <a:r>
              <a:rPr lang="en-US" sz="2400" dirty="0">
                <a:solidFill>
                  <a:srgbClr val="C00000"/>
                </a:solidFill>
              </a:rPr>
              <a:t>Challenges</a:t>
            </a:r>
          </a:p>
          <a:p>
            <a:pPr marL="342900" indent="-342900">
              <a:buFont typeface="Courier New" charset="0"/>
              <a:buChar char="o"/>
            </a:pPr>
            <a:r>
              <a:rPr lang="en-US" sz="2400" dirty="0">
                <a:solidFill>
                  <a:schemeClr val="tx1"/>
                </a:solidFill>
              </a:rPr>
              <a:t>Massive, complex graphs; millions of entities; billions of edges.</a:t>
            </a:r>
          </a:p>
          <a:p>
            <a:pPr marL="342900" indent="-342900">
              <a:buFont typeface="Courier New" charset="0"/>
              <a:buChar char="o"/>
            </a:pPr>
            <a:r>
              <a:rPr lang="en-US" sz="2400" dirty="0">
                <a:solidFill>
                  <a:schemeClr val="tx1"/>
                </a:solidFill>
              </a:rPr>
              <a:t>Requires substantial understanding of schema and data and complex pre-processing, before one can fetch information or gain insights from data. </a:t>
            </a:r>
            <a:endParaRPr lang="en-US" sz="2000" dirty="0">
              <a:solidFill>
                <a:schemeClr val="tx1"/>
              </a:solidFill>
            </a:endParaRPr>
          </a:p>
          <a:p>
            <a:r>
              <a:rPr lang="en-US" sz="2400" dirty="0">
                <a:solidFill>
                  <a:srgbClr val="C00000"/>
                </a:solidFill>
              </a:rPr>
              <a:t>Objectives</a:t>
            </a:r>
          </a:p>
          <a:p>
            <a:pPr marL="342900" indent="-342900">
              <a:buFont typeface="Courier New" charset="0"/>
              <a:buChar char="o"/>
            </a:pPr>
            <a:r>
              <a:rPr lang="en-US" sz="2400" dirty="0">
                <a:solidFill>
                  <a:schemeClr val="tx1"/>
                </a:solidFill>
              </a:rPr>
              <a:t>Make it easy to understand, query, explore, and clean graph data.</a:t>
            </a:r>
            <a:endParaRPr lang="en-US" sz="2400" dirty="0"/>
          </a:p>
          <a:p>
            <a:r>
              <a:rPr lang="en-US" sz="2400" dirty="0">
                <a:solidFill>
                  <a:srgbClr val="C00000"/>
                </a:solidFill>
              </a:rPr>
              <a:t>Systems</a:t>
            </a:r>
          </a:p>
          <a:p>
            <a:pPr marL="342900" indent="-342900">
              <a:buFont typeface="Courier New" charset="0"/>
              <a:buChar char="o"/>
            </a:pPr>
            <a:r>
              <a:rPr lang="en-US" sz="2000" dirty="0">
                <a:solidFill>
                  <a:srgbClr val="0064B1"/>
                </a:solidFill>
              </a:rPr>
              <a:t>GQBE [TKDE15, ICDE14demo]: </a:t>
            </a:r>
            <a:r>
              <a:rPr lang="en-US" sz="2000" dirty="0">
                <a:solidFill>
                  <a:schemeClr val="tx1"/>
                </a:solidFill>
              </a:rPr>
              <a:t>graph query by example</a:t>
            </a:r>
          </a:p>
          <a:p>
            <a:pPr marL="342900" indent="-342900">
              <a:buFont typeface="Courier New" charset="0"/>
              <a:buChar char="o"/>
            </a:pPr>
            <a:r>
              <a:rPr lang="en-US" sz="2000" dirty="0">
                <a:solidFill>
                  <a:srgbClr val="0064B1"/>
                </a:solidFill>
              </a:rPr>
              <a:t>Orion [VLDB15demo, SIGMOD17tutorial]</a:t>
            </a:r>
            <a:r>
              <a:rPr lang="en-US" sz="2000" dirty="0">
                <a:solidFill>
                  <a:schemeClr val="tx1"/>
                </a:solidFill>
              </a:rPr>
              <a:t>: auto-suggestion for interactive query formulation</a:t>
            </a:r>
          </a:p>
          <a:p>
            <a:pPr marL="342900" indent="-342900">
              <a:buFont typeface="Courier New" charset="0"/>
              <a:buChar char="o"/>
            </a:pPr>
            <a:r>
              <a:rPr lang="en-US" sz="2000" dirty="0" err="1">
                <a:solidFill>
                  <a:srgbClr val="0064B1"/>
                </a:solidFill>
              </a:rPr>
              <a:t>TableView</a:t>
            </a:r>
            <a:r>
              <a:rPr lang="en-US" sz="2000" dirty="0">
                <a:solidFill>
                  <a:srgbClr val="0064B1"/>
                </a:solidFill>
              </a:rPr>
              <a:t> [SIGMOD16, ICDE18demo]</a:t>
            </a:r>
            <a:r>
              <a:rPr lang="en-US" sz="2000" dirty="0">
                <a:solidFill>
                  <a:schemeClr val="tx1"/>
                </a:solidFill>
              </a:rPr>
              <a:t>: generating preview tables for knowledge graphs</a:t>
            </a:r>
          </a:p>
          <a:p>
            <a:r>
              <a:rPr lang="en-US" sz="2000" dirty="0">
                <a:solidFill>
                  <a:schemeClr val="tx1"/>
                </a:solidFill>
              </a:rPr>
              <a:t>       </a:t>
            </a:r>
            <a:r>
              <a:rPr lang="en-US" sz="2000" b="1" dirty="0">
                <a:solidFill>
                  <a:srgbClr val="C00000"/>
                </a:solidFill>
              </a:rPr>
              <a:t>( * SIGMOD Most Reproducible Paper Award)</a:t>
            </a:r>
          </a:p>
          <a:p>
            <a:pPr marL="342900" indent="-342900">
              <a:buFont typeface="Courier New" charset="0"/>
              <a:buChar char="o"/>
            </a:pPr>
            <a:r>
              <a:rPr lang="en-US" sz="2000" dirty="0">
                <a:solidFill>
                  <a:srgbClr val="0064B1"/>
                </a:solidFill>
              </a:rPr>
              <a:t>Maverick [SIGMOD18, VLDB18demo]</a:t>
            </a:r>
            <a:r>
              <a:rPr lang="en-US" sz="2000" dirty="0">
                <a:solidFill>
                  <a:schemeClr val="tx1"/>
                </a:solidFill>
              </a:rPr>
              <a:t>: finding outliers and errors in graphs</a:t>
            </a:r>
            <a:endParaRPr lang="en-US" sz="2000" dirty="0"/>
          </a:p>
        </p:txBody>
      </p:sp>
      <p:sp>
        <p:nvSpPr>
          <p:cNvPr id="4" name="Slide Number Placeholder 3">
            <a:extLst>
              <a:ext uri="{FF2B5EF4-FFF2-40B4-BE49-F238E27FC236}">
                <a16:creationId xmlns:a16="http://schemas.microsoft.com/office/drawing/2014/main" id="{1650540E-AC96-504C-89A4-92F085135855}"/>
              </a:ext>
            </a:extLst>
          </p:cNvPr>
          <p:cNvSpPr>
            <a:spLocks noGrp="1"/>
          </p:cNvSpPr>
          <p:nvPr>
            <p:ph type="sldNum" sz="quarter" idx="11"/>
          </p:nvPr>
        </p:nvSpPr>
        <p:spPr>
          <a:xfrm>
            <a:off x="7086600"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844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1325849" y="362047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14418" y="37124977"/>
            <a:ext cx="3362768" cy="2683987"/>
          </a:xfrm>
          <a:prstGeom prst="rect">
            <a:avLst/>
          </a:prstGeom>
        </p:spPr>
      </p:pic>
      <p:sp>
        <p:nvSpPr>
          <p:cNvPr id="8" name="Text Placeholder 2"/>
          <p:cNvSpPr txBox="1">
            <a:spLocks/>
          </p:cNvSpPr>
          <p:nvPr/>
        </p:nvSpPr>
        <p:spPr>
          <a:xfrm>
            <a:off x="41478249" y="36357113"/>
            <a:ext cx="8329291" cy="1103144"/>
          </a:xfrm>
          <a:prstGeom prst="rect">
            <a:avLst/>
          </a:prstGeom>
        </p:spPr>
        <p:txBody>
          <a:bodyPr vert="horz" lIns="417488" tIns="208744" rIns="417488" bIns="208744" rtlCol="0" anchor="ctr"/>
          <a:lstStyle>
            <a:defPPr>
              <a:defRPr lang="en-US"/>
            </a:defPPr>
            <a:lvl1pPr marL="0" algn="l" defTabSz="4174876" rtl="0" eaLnBrk="1" latinLnBrk="0" hangingPunct="1">
              <a:defRPr sz="5500" kern="1200">
                <a:solidFill>
                  <a:schemeClr val="tx1">
                    <a:tint val="75000"/>
                  </a:schemeClr>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a:lstStyle>
          <a:p>
            <a:pPr marL="0" marR="0" lvl="0" indent="0" algn="l" defTabSz="4174876"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Garamond" panose="02020404030301010803" pitchFamily="18" charset="0"/>
                <a:ea typeface="+mn-ea"/>
                <a:cs typeface="+mn-cs"/>
              </a:rPr>
              <a:t>System     </a:t>
            </a:r>
            <a:r>
              <a:rPr kumimoji="0" lang="en-US" sz="40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idir.uta.edu/claimbuster</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66818" y="37277377"/>
            <a:ext cx="3362768" cy="2683987"/>
          </a:xfrm>
          <a:prstGeom prst="rect">
            <a:avLst/>
          </a:prstGeom>
        </p:spPr>
      </p:pic>
      <p:sp>
        <p:nvSpPr>
          <p:cNvPr id="2" name="Title 1"/>
          <p:cNvSpPr>
            <a:spLocks noGrp="1"/>
          </p:cNvSpPr>
          <p:nvPr>
            <p:ph type="title"/>
          </p:nvPr>
        </p:nvSpPr>
        <p:spPr>
          <a:xfrm>
            <a:off x="389436" y="171450"/>
            <a:ext cx="8363938" cy="664797"/>
          </a:xfrm>
        </p:spPr>
        <p:txBody>
          <a:bodyPr/>
          <a:lstStyle/>
          <a:p>
            <a:r>
              <a:rPr lang="en-US" dirty="0"/>
              <a:t>IDIR Projects and Demos</a:t>
            </a:r>
          </a:p>
        </p:txBody>
      </p:sp>
      <p:pic>
        <p:nvPicPr>
          <p:cNvPr id="13" name="Picture 2" descr="http://idir-server2.uta.edu/claimbuster/static/img/claimbuster_wout_tex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77649" y="1875927"/>
            <a:ext cx="3292931" cy="28903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9436" y="1145894"/>
            <a:ext cx="8363938" cy="3139321"/>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aramond" charset="0"/>
                <a:ea typeface="Garamond" charset="0"/>
                <a:cs typeface="Garamond" charset="0"/>
              </a:rPr>
              <a:t>Demonstration Videos  </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5"/>
              </a:rPr>
              <a:t>https://vimeo.com/channels/1024406</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endPar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endParaRP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6"/>
              </a:rPr>
              <a:t>ClaimBuster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r>
              <a:rPr kumimoji="0" lang="en-US" altLang="zh-CN"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idir.uta.edu/claimbuster)  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utomated, live fact-checking</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7"/>
              </a:rPr>
              <a:t>CrewScout</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(idir.uta.edu/crewscout)  Expert team finding by skyline groups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8"/>
              </a:rPr>
              <a:t>ERQ: Entity-Relationship Query</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(idir.uta.edu/erq) Structured query on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9"/>
              </a:rPr>
              <a:t>Facetedpedia</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(idir.uta.edu/facetedpedia) Faceted search interface for Wikipedia</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0"/>
              </a:rPr>
              <a:t>FactWatcher</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(idir.uta.edu/factwatcher) Fact-finding from real-world events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1"/>
              </a:rPr>
              <a:t>GQBE</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(idir.uta.edu/gqbe)  Graph query by example</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2"/>
              </a:rPr>
              <a:t>Orion</a:t>
            </a: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rPr>
              <a:t> (</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idir.uta.edu/orion)  Auto-suggestion for interactive graph query formulation</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TableView</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Generating preview tables for knowledge graphs</a:t>
            </a:r>
          </a:p>
          <a:p>
            <a:pPr marL="285750" marR="0" lvl="0" indent="-285750" algn="l" defTabSz="686047" rtl="0" eaLnBrk="1" fontAlgn="auto" latinLnBrk="0" hangingPunct="1">
              <a:lnSpc>
                <a:spcPct val="100000"/>
              </a:lnSpc>
              <a:spcBef>
                <a:spcPts val="0"/>
              </a:spcBef>
              <a:spcAft>
                <a:spcPts val="0"/>
              </a:spcAft>
              <a:buClrTx/>
              <a:buSzTx/>
              <a:buFont typeface="Courier New" charset="0"/>
              <a:buChar char="o"/>
              <a:tabLst/>
              <a:defRPr/>
            </a:pPr>
            <a:r>
              <a:rPr kumimoji="0" lang="en-US" sz="1800" b="0" i="0" u="none" strike="noStrike" kern="1200" cap="none" spc="0" normalizeH="0" baseline="0" noProof="0" dirty="0">
                <a:ln>
                  <a:noFill/>
                </a:ln>
                <a:solidFill>
                  <a:srgbClr val="0000FF"/>
                </a:solidFill>
                <a:effectLst/>
                <a:uLnTx/>
                <a:uFillTx/>
                <a:latin typeface="Garamond" charset="0"/>
                <a:ea typeface="Garamond" charset="0"/>
                <a:cs typeface="Garamond" charset="0"/>
                <a:hlinkClick r:id="rId13"/>
              </a:rPr>
              <a:t>Maverick</a:t>
            </a:r>
            <a:r>
              <a:rPr kumimoji="0" lang="en-US" sz="1800" b="0" i="0" u="none" strike="noStrike" kern="1200" cap="none" spc="0" normalizeH="0" baseline="0" noProof="0" dirty="0">
                <a:ln>
                  <a:noFill/>
                </a:ln>
                <a:solidFill>
                  <a:srgbClr val="000000"/>
                </a:solidFill>
                <a:effectLst/>
                <a:uLnTx/>
                <a:uFillTx/>
                <a:latin typeface="Garamond" charset="0"/>
                <a:ea typeface="Garamond" charset="0"/>
                <a:cs typeface="Garamond" charset="0"/>
              </a:rPr>
              <a:t>  Exceptional fact finding from knowledge graphs</a:t>
            </a:r>
          </a:p>
        </p:txBody>
      </p:sp>
      <p:sp>
        <p:nvSpPr>
          <p:cNvPr id="10" name="Slide Number Placeholder 3">
            <a:extLst>
              <a:ext uri="{FF2B5EF4-FFF2-40B4-BE49-F238E27FC236}">
                <a16:creationId xmlns:a16="http://schemas.microsoft.com/office/drawing/2014/main" id="{AC708175-9646-2140-A1BF-7D3CC4C3A55B}"/>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72</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474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normAutofit fontScale="90000"/>
          </a:bodyPr>
          <a:lstStyle/>
          <a:p>
            <a:r>
              <a:rPr lang="en-US" dirty="0"/>
              <a:t>Current IDIR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fld id="{FC2EED17-1836-6142-A4B1-ABB9C7C22E41}" type="slidenum">
              <a:rPr lang="en-US" smtClean="0"/>
              <a:pPr/>
              <a:t>73</a:t>
            </a:fld>
            <a:endParaRPr lang="en-US" dirty="0"/>
          </a:p>
        </p:txBody>
      </p:sp>
      <p:sp>
        <p:nvSpPr>
          <p:cNvPr id="17" name="TextBox 16">
            <a:extLst>
              <a:ext uri="{FF2B5EF4-FFF2-40B4-BE49-F238E27FC236}">
                <a16:creationId xmlns:a16="http://schemas.microsoft.com/office/drawing/2014/main" id="{946C8F1C-683D-0F4C-AC44-FD723170476D}"/>
              </a:ext>
            </a:extLst>
          </p:cNvPr>
          <p:cNvSpPr txBox="1"/>
          <p:nvPr/>
        </p:nvSpPr>
        <p:spPr>
          <a:xfrm>
            <a:off x="668382" y="2040436"/>
            <a:ext cx="681790" cy="430887"/>
          </a:xfrm>
          <a:prstGeom prst="rect">
            <a:avLst/>
          </a:prstGeom>
          <a:noFill/>
        </p:spPr>
        <p:txBody>
          <a:bodyPr wrap="none" lIns="0" tIns="0" rIns="0" bIns="0" rtlCol="0">
            <a:spAutoFit/>
          </a:bodyPr>
          <a:lstStyle/>
          <a:p>
            <a:pPr algn="ctr"/>
            <a:r>
              <a:rPr lang="en-US" dirty="0">
                <a:latin typeface="Garamond" panose="02020404030301010803" pitchFamily="18" charset="0"/>
              </a:rPr>
              <a:t>Farahnaz </a:t>
            </a:r>
          </a:p>
          <a:p>
            <a:pPr algn="ctr"/>
            <a:r>
              <a:rPr lang="en-US" dirty="0">
                <a:latin typeface="Garamond" panose="02020404030301010803" pitchFamily="18" charset="0"/>
              </a:rPr>
              <a:t>Akrami</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8" name="TextBox 17">
            <a:extLst>
              <a:ext uri="{FF2B5EF4-FFF2-40B4-BE49-F238E27FC236}">
                <a16:creationId xmlns:a16="http://schemas.microsoft.com/office/drawing/2014/main" id="{CC089F4F-77B4-CD47-BDC8-7BE86B91D7D7}"/>
              </a:ext>
            </a:extLst>
          </p:cNvPr>
          <p:cNvSpPr txBox="1"/>
          <p:nvPr/>
        </p:nvSpPr>
        <p:spPr>
          <a:xfrm>
            <a:off x="1615025" y="2044947"/>
            <a:ext cx="479811" cy="430887"/>
          </a:xfrm>
          <a:prstGeom prst="rect">
            <a:avLst/>
          </a:prstGeom>
          <a:noFill/>
        </p:spPr>
        <p:txBody>
          <a:bodyPr wrap="none" lIns="0" tIns="0" rIns="0" bIns="0" rtlCol="0">
            <a:spAutoFit/>
          </a:bodyPr>
          <a:lstStyle/>
          <a:p>
            <a:pPr algn="ctr"/>
            <a:r>
              <a:rPr lang="en-US" dirty="0">
                <a:latin typeface="Garamond" panose="02020404030301010803" pitchFamily="18" charset="0"/>
              </a:rPr>
              <a:t>Fatma </a:t>
            </a:r>
          </a:p>
          <a:p>
            <a:pPr algn="ctr"/>
            <a:r>
              <a:rPr lang="en-US" dirty="0">
                <a:latin typeface="Garamond" panose="02020404030301010803" pitchFamily="18" charset="0"/>
              </a:rPr>
              <a:t>Arslan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19" name="TextBox 18">
            <a:extLst>
              <a:ext uri="{FF2B5EF4-FFF2-40B4-BE49-F238E27FC236}">
                <a16:creationId xmlns:a16="http://schemas.microsoft.com/office/drawing/2014/main" id="{1B66D475-FF7B-094D-B126-CC50626E91D0}"/>
              </a:ext>
            </a:extLst>
          </p:cNvPr>
          <p:cNvSpPr txBox="1"/>
          <p:nvPr/>
        </p:nvSpPr>
        <p:spPr>
          <a:xfrm>
            <a:off x="4210526" y="2060385"/>
            <a:ext cx="694101" cy="430887"/>
          </a:xfrm>
          <a:prstGeom prst="rect">
            <a:avLst/>
          </a:prstGeom>
          <a:noFill/>
        </p:spPr>
        <p:txBody>
          <a:bodyPr wrap="none" lIns="0" tIns="0" rIns="0" bIns="0" rtlCol="0">
            <a:spAutoFit/>
          </a:bodyPr>
          <a:lstStyle/>
          <a:p>
            <a:pPr algn="ctr"/>
            <a:r>
              <a:rPr lang="en-US" dirty="0">
                <a:latin typeface="Garamond" panose="02020404030301010803" pitchFamily="18" charset="0"/>
              </a:rPr>
              <a:t>Shadekur </a:t>
            </a:r>
          </a:p>
          <a:p>
            <a:pPr algn="ctr"/>
            <a:r>
              <a:rPr lang="en-US" dirty="0">
                <a:latin typeface="Garamond" panose="02020404030301010803" pitchFamily="18" charset="0"/>
              </a:rPr>
              <a:t>Rahman</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0" name="TextBox 19">
            <a:extLst>
              <a:ext uri="{FF2B5EF4-FFF2-40B4-BE49-F238E27FC236}">
                <a16:creationId xmlns:a16="http://schemas.microsoft.com/office/drawing/2014/main" id="{825D00B4-866F-4747-8097-7627267B8C8E}"/>
              </a:ext>
            </a:extLst>
          </p:cNvPr>
          <p:cNvSpPr txBox="1"/>
          <p:nvPr/>
        </p:nvSpPr>
        <p:spPr>
          <a:xfrm>
            <a:off x="5201105" y="2041541"/>
            <a:ext cx="514564" cy="430887"/>
          </a:xfrm>
          <a:prstGeom prst="rect">
            <a:avLst/>
          </a:prstGeom>
          <a:noFill/>
        </p:spPr>
        <p:txBody>
          <a:bodyPr wrap="none" lIns="0" tIns="0" rIns="0" bIns="0" rtlCol="0">
            <a:spAutoFit/>
          </a:bodyPr>
          <a:lstStyle/>
          <a:p>
            <a:pPr algn="ctr"/>
            <a:r>
              <a:rPr lang="en-US" dirty="0">
                <a:latin typeface="Garamond" panose="02020404030301010803" pitchFamily="18" charset="0"/>
              </a:rPr>
              <a:t>Samiul </a:t>
            </a:r>
          </a:p>
          <a:p>
            <a:pPr algn="ctr"/>
            <a:r>
              <a:rPr lang="en-US" dirty="0">
                <a:latin typeface="Garamond" panose="02020404030301010803" pitchFamily="18" charset="0"/>
              </a:rPr>
              <a:t>Saeef</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22" name="TextBox 21">
            <a:extLst>
              <a:ext uri="{FF2B5EF4-FFF2-40B4-BE49-F238E27FC236}">
                <a16:creationId xmlns:a16="http://schemas.microsoft.com/office/drawing/2014/main" id="{7E836D39-C98B-EC44-B9A1-5993DEB0F6FD}"/>
              </a:ext>
            </a:extLst>
          </p:cNvPr>
          <p:cNvSpPr txBox="1"/>
          <p:nvPr/>
        </p:nvSpPr>
        <p:spPr>
          <a:xfrm>
            <a:off x="6904143" y="2044947"/>
            <a:ext cx="772006" cy="430887"/>
          </a:xfrm>
          <a:prstGeom prst="rect">
            <a:avLst/>
          </a:prstGeom>
          <a:noFill/>
        </p:spPr>
        <p:txBody>
          <a:bodyPr wrap="none" lIns="0" tIns="0" rIns="0" bIns="0" rtlCol="0">
            <a:spAutoFit/>
          </a:bodyPr>
          <a:lstStyle/>
          <a:p>
            <a:pPr algn="ctr"/>
            <a:r>
              <a:rPr lang="en-US" dirty="0">
                <a:latin typeface="Garamond" panose="02020404030301010803" pitchFamily="18" charset="0"/>
              </a:rPr>
              <a:t>Theodora </a:t>
            </a:r>
          </a:p>
          <a:p>
            <a:pPr algn="ctr"/>
            <a:r>
              <a:rPr lang="en-US" dirty="0">
                <a:latin typeface="Garamond" panose="02020404030301010803" pitchFamily="18" charset="0"/>
              </a:rPr>
              <a:t>Toutountzi</a:t>
            </a:r>
            <a:endParaRPr lang="en-US" dirty="0"/>
          </a:p>
        </p:txBody>
      </p:sp>
      <p:sp>
        <p:nvSpPr>
          <p:cNvPr id="23" name="TextBox 22">
            <a:extLst>
              <a:ext uri="{FF2B5EF4-FFF2-40B4-BE49-F238E27FC236}">
                <a16:creationId xmlns:a16="http://schemas.microsoft.com/office/drawing/2014/main" id="{DF8CB42C-38EA-124B-9D20-89FA9BF59359}"/>
              </a:ext>
            </a:extLst>
          </p:cNvPr>
          <p:cNvSpPr txBox="1"/>
          <p:nvPr/>
        </p:nvSpPr>
        <p:spPr>
          <a:xfrm>
            <a:off x="454684" y="722678"/>
            <a:ext cx="1452321"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Ph.D. students</a:t>
            </a:r>
            <a:endParaRPr lang="en-US" sz="4800" dirty="0">
              <a:solidFill>
                <a:srgbClr val="C00000"/>
              </a:solidFill>
              <a:latin typeface="Garamond" panose="020204040303010108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9" y="1128629"/>
            <a:ext cx="735196" cy="91440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524" r="9190" b="37354"/>
          <a:stretch/>
        </p:blipFill>
        <p:spPr>
          <a:xfrm>
            <a:off x="1476267" y="1128629"/>
            <a:ext cx="781631" cy="914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711" y="1128629"/>
            <a:ext cx="731252" cy="914400"/>
          </a:xfrm>
          <a:prstGeom prst="rect">
            <a:avLst/>
          </a:prstGeom>
        </p:spPr>
      </p:pic>
      <p:sp>
        <p:nvSpPr>
          <p:cNvPr id="36" name="TextBox 35">
            <a:extLst>
              <a:ext uri="{FF2B5EF4-FFF2-40B4-BE49-F238E27FC236}">
                <a16:creationId xmlns:a16="http://schemas.microsoft.com/office/drawing/2014/main" id="{CC089F4F-77B4-CD47-BDC8-7BE86B91D7D7}"/>
              </a:ext>
            </a:extLst>
          </p:cNvPr>
          <p:cNvSpPr txBox="1"/>
          <p:nvPr/>
        </p:nvSpPr>
        <p:spPr>
          <a:xfrm>
            <a:off x="2493112" y="2048087"/>
            <a:ext cx="477118" cy="430887"/>
          </a:xfrm>
          <a:prstGeom prst="rect">
            <a:avLst/>
          </a:prstGeom>
          <a:noFill/>
        </p:spPr>
        <p:txBody>
          <a:bodyPr wrap="none" lIns="0" tIns="0" rIns="0" bIns="0" rtlCol="0">
            <a:spAutoFit/>
          </a:bodyPr>
          <a:lstStyle/>
          <a:p>
            <a:pPr algn="ctr"/>
            <a:r>
              <a:rPr lang="en-US" dirty="0">
                <a:latin typeface="Garamond" panose="02020404030301010803" pitchFamily="18" charset="0"/>
              </a:rPr>
              <a:t>Israa </a:t>
            </a:r>
          </a:p>
          <a:p>
            <a:pPr algn="ctr"/>
            <a:r>
              <a:rPr lang="en-US" dirty="0">
                <a:latin typeface="Garamond" panose="02020404030301010803" pitchFamily="18" charset="0"/>
              </a:rPr>
              <a:t>Jaradat</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066" y="1133687"/>
            <a:ext cx="732092" cy="9144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542" y="1112187"/>
            <a:ext cx="700470" cy="9144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4433" y="1128629"/>
            <a:ext cx="751408" cy="9144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8206" y="1126035"/>
            <a:ext cx="748898" cy="914400"/>
          </a:xfrm>
          <a:prstGeom prst="rect">
            <a:avLst/>
          </a:prstGeom>
        </p:spPr>
      </p:pic>
      <p:sp>
        <p:nvSpPr>
          <p:cNvPr id="46" name="TextBox 45">
            <a:extLst>
              <a:ext uri="{FF2B5EF4-FFF2-40B4-BE49-F238E27FC236}">
                <a16:creationId xmlns:a16="http://schemas.microsoft.com/office/drawing/2014/main" id="{825D00B4-866F-4747-8097-7627267B8C8E}"/>
              </a:ext>
            </a:extLst>
          </p:cNvPr>
          <p:cNvSpPr txBox="1"/>
          <p:nvPr/>
        </p:nvSpPr>
        <p:spPr>
          <a:xfrm>
            <a:off x="6214302" y="2036841"/>
            <a:ext cx="376706" cy="430887"/>
          </a:xfrm>
          <a:prstGeom prst="rect">
            <a:avLst/>
          </a:prstGeom>
          <a:noFill/>
        </p:spPr>
        <p:txBody>
          <a:bodyPr wrap="none" lIns="0" tIns="0" rIns="0" bIns="0" rtlCol="0">
            <a:spAutoFit/>
          </a:bodyPr>
          <a:lstStyle/>
          <a:p>
            <a:pPr algn="ctr"/>
            <a:r>
              <a:rPr lang="en-US" dirty="0">
                <a:latin typeface="Garamond" panose="02020404030301010803" pitchFamily="18" charset="0"/>
              </a:rPr>
              <a:t>Xiao </a:t>
            </a:r>
          </a:p>
          <a:p>
            <a:pPr algn="ctr"/>
            <a:r>
              <a:rPr lang="en-US" dirty="0">
                <a:latin typeface="Garamond" panose="02020404030301010803" pitchFamily="18" charset="0"/>
              </a:rPr>
              <a:t>Shi</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4143" y="1112187"/>
            <a:ext cx="751377" cy="9144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3683" y="1122105"/>
            <a:ext cx="730595" cy="914400"/>
          </a:xfrm>
          <a:prstGeom prst="rect">
            <a:avLst/>
          </a:prstGeom>
        </p:spPr>
      </p:pic>
      <p:sp>
        <p:nvSpPr>
          <p:cNvPr id="47" name="TextBox 46">
            <a:extLst>
              <a:ext uri="{FF2B5EF4-FFF2-40B4-BE49-F238E27FC236}">
                <a16:creationId xmlns:a16="http://schemas.microsoft.com/office/drawing/2014/main" id="{825D00B4-866F-4747-8097-7627267B8C8E}"/>
              </a:ext>
            </a:extLst>
          </p:cNvPr>
          <p:cNvSpPr txBox="1"/>
          <p:nvPr/>
        </p:nvSpPr>
        <p:spPr>
          <a:xfrm>
            <a:off x="7971353" y="2044947"/>
            <a:ext cx="455253" cy="430887"/>
          </a:xfrm>
          <a:prstGeom prst="rect">
            <a:avLst/>
          </a:prstGeom>
          <a:noFill/>
        </p:spPr>
        <p:txBody>
          <a:bodyPr wrap="none" lIns="0" tIns="0" rIns="0" bIns="0" rtlCol="0">
            <a:spAutoFit/>
          </a:bodyPr>
          <a:lstStyle/>
          <a:p>
            <a:pPr algn="ctr"/>
            <a:r>
              <a:rPr lang="en-US" dirty="0">
                <a:latin typeface="Garamond" panose="02020404030301010803" pitchFamily="18" charset="0"/>
              </a:rPr>
              <a:t>Zeyu </a:t>
            </a:r>
          </a:p>
          <a:p>
            <a:pPr algn="ctr"/>
            <a:r>
              <a:rPr lang="en-US" dirty="0">
                <a:latin typeface="Garamond" panose="02020404030301010803" pitchFamily="18" charset="0"/>
              </a:rPr>
              <a:t>Zhang</a:t>
            </a:r>
            <a:endParaRPr lang="en-US" sz="4000"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8" name="TextBox 47">
            <a:extLst>
              <a:ext uri="{FF2B5EF4-FFF2-40B4-BE49-F238E27FC236}">
                <a16:creationId xmlns:a16="http://schemas.microsoft.com/office/drawing/2014/main" id="{E4054C83-D662-7D4A-948E-6555864B1150}"/>
              </a:ext>
            </a:extLst>
          </p:cNvPr>
          <p:cNvSpPr txBox="1"/>
          <p:nvPr/>
        </p:nvSpPr>
        <p:spPr>
          <a:xfrm>
            <a:off x="454684" y="2608498"/>
            <a:ext cx="1337546"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M.S. students</a:t>
            </a:r>
            <a:endParaRPr lang="en-US" sz="4800" dirty="0">
              <a:solidFill>
                <a:srgbClr val="C00000"/>
              </a:solidFill>
              <a:latin typeface="Garamond" panose="02020404030301010803" pitchFamily="18" charset="0"/>
            </a:endParaRPr>
          </a:p>
        </p:txBody>
      </p:sp>
      <p:sp>
        <p:nvSpPr>
          <p:cNvPr id="49" name="TextBox 48">
            <a:extLst>
              <a:ext uri="{FF2B5EF4-FFF2-40B4-BE49-F238E27FC236}">
                <a16:creationId xmlns:a16="http://schemas.microsoft.com/office/drawing/2014/main" id="{CC089F4F-77B4-CD47-BDC8-7BE86B91D7D7}"/>
              </a:ext>
            </a:extLst>
          </p:cNvPr>
          <p:cNvSpPr txBox="1"/>
          <p:nvPr/>
        </p:nvSpPr>
        <p:spPr>
          <a:xfrm>
            <a:off x="3373551" y="2040435"/>
            <a:ext cx="556243" cy="430887"/>
          </a:xfrm>
          <a:prstGeom prst="rect">
            <a:avLst/>
          </a:prstGeom>
          <a:noFill/>
        </p:spPr>
        <p:txBody>
          <a:bodyPr wrap="none" lIns="0" tIns="0" rIns="0" bIns="0" rtlCol="0">
            <a:spAutoFit/>
          </a:bodyPr>
          <a:lstStyle/>
          <a:p>
            <a:pPr algn="ctr"/>
            <a:r>
              <a:rPr lang="en-US" dirty="0">
                <a:latin typeface="Garamond" panose="02020404030301010803" pitchFamily="18" charset="0"/>
              </a:rPr>
              <a:t>Damian</a:t>
            </a:r>
          </a:p>
          <a:p>
            <a:pPr algn="ctr"/>
            <a:r>
              <a:rPr lang="en-US" dirty="0">
                <a:latin typeface="Garamond" panose="02020404030301010803" pitchFamily="18" charset="0"/>
              </a:rPr>
              <a:t>Jimenez</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381" y="2954836"/>
            <a:ext cx="731231" cy="914400"/>
          </a:xfrm>
          <a:prstGeom prst="rect">
            <a:avLst/>
          </a:prstGeom>
        </p:spPr>
      </p:pic>
      <p:sp>
        <p:nvSpPr>
          <p:cNvPr id="50" name="TextBox 49">
            <a:extLst>
              <a:ext uri="{FF2B5EF4-FFF2-40B4-BE49-F238E27FC236}">
                <a16:creationId xmlns:a16="http://schemas.microsoft.com/office/drawing/2014/main" id="{946C8F1C-683D-0F4C-AC44-FD723170476D}"/>
              </a:ext>
            </a:extLst>
          </p:cNvPr>
          <p:cNvSpPr txBox="1"/>
          <p:nvPr/>
        </p:nvSpPr>
        <p:spPr>
          <a:xfrm>
            <a:off x="728302" y="3869236"/>
            <a:ext cx="527388" cy="430887"/>
          </a:xfrm>
          <a:prstGeom prst="rect">
            <a:avLst/>
          </a:prstGeom>
          <a:noFill/>
        </p:spPr>
        <p:txBody>
          <a:bodyPr wrap="none" lIns="0" tIns="0" rIns="0" bIns="0" rtlCol="0">
            <a:spAutoFit/>
          </a:bodyPr>
          <a:lstStyle/>
          <a:p>
            <a:pPr algn="ctr"/>
            <a:r>
              <a:rPr lang="en-US" dirty="0">
                <a:latin typeface="Garamond" panose="02020404030301010803" pitchFamily="18" charset="0"/>
              </a:rPr>
              <a:t>Priyank</a:t>
            </a:r>
          </a:p>
          <a:p>
            <a:pPr algn="ctr"/>
            <a:r>
              <a:rPr lang="en-US" dirty="0">
                <a:latin typeface="Garamond" panose="02020404030301010803" pitchFamily="18" charset="0"/>
              </a:rPr>
              <a:t>Arora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1721" y="2954836"/>
            <a:ext cx="653688" cy="914400"/>
          </a:xfrm>
          <a:prstGeom prst="rect">
            <a:avLst/>
          </a:prstGeom>
        </p:spPr>
      </p:pic>
      <p:sp>
        <p:nvSpPr>
          <p:cNvPr id="51" name="TextBox 50">
            <a:extLst>
              <a:ext uri="{FF2B5EF4-FFF2-40B4-BE49-F238E27FC236}">
                <a16:creationId xmlns:a16="http://schemas.microsoft.com/office/drawing/2014/main" id="{946C8F1C-683D-0F4C-AC44-FD723170476D}"/>
              </a:ext>
            </a:extLst>
          </p:cNvPr>
          <p:cNvSpPr txBox="1"/>
          <p:nvPr/>
        </p:nvSpPr>
        <p:spPr>
          <a:xfrm>
            <a:off x="1553470" y="3869236"/>
            <a:ext cx="516168" cy="430887"/>
          </a:xfrm>
          <a:prstGeom prst="rect">
            <a:avLst/>
          </a:prstGeom>
          <a:noFill/>
        </p:spPr>
        <p:txBody>
          <a:bodyPr wrap="none" lIns="0" tIns="0" rIns="0" bIns="0" rtlCol="0">
            <a:spAutoFit/>
          </a:bodyPr>
          <a:lstStyle/>
          <a:p>
            <a:pPr algn="ctr"/>
            <a:r>
              <a:rPr lang="en-US" dirty="0">
                <a:latin typeface="Garamond" panose="02020404030301010803" pitchFamily="18" charset="0"/>
              </a:rPr>
              <a:t>Sumeet</a:t>
            </a:r>
          </a:p>
          <a:p>
            <a:pPr algn="ctr"/>
            <a:r>
              <a:rPr lang="en-US" dirty="0">
                <a:latin typeface="Garamond" panose="02020404030301010803" pitchFamily="18" charset="0"/>
              </a:rPr>
              <a:t>Lubal</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9695" y="2954836"/>
            <a:ext cx="806268" cy="914400"/>
          </a:xfrm>
          <a:prstGeom prst="rect">
            <a:avLst/>
          </a:prstGeom>
        </p:spPr>
      </p:pic>
      <p:sp>
        <p:nvSpPr>
          <p:cNvPr id="52" name="TextBox 51">
            <a:extLst>
              <a:ext uri="{FF2B5EF4-FFF2-40B4-BE49-F238E27FC236}">
                <a16:creationId xmlns:a16="http://schemas.microsoft.com/office/drawing/2014/main" id="{946C8F1C-683D-0F4C-AC44-FD723170476D}"/>
              </a:ext>
            </a:extLst>
          </p:cNvPr>
          <p:cNvSpPr txBox="1"/>
          <p:nvPr/>
        </p:nvSpPr>
        <p:spPr>
          <a:xfrm>
            <a:off x="2474644" y="3869236"/>
            <a:ext cx="565861" cy="430887"/>
          </a:xfrm>
          <a:prstGeom prst="rect">
            <a:avLst/>
          </a:prstGeom>
          <a:noFill/>
        </p:spPr>
        <p:txBody>
          <a:bodyPr wrap="none" lIns="0" tIns="0" rIns="0" bIns="0" rtlCol="0">
            <a:spAutoFit/>
          </a:bodyPr>
          <a:lstStyle/>
          <a:p>
            <a:pPr algn="ctr"/>
            <a:r>
              <a:rPr lang="en-US" dirty="0">
                <a:latin typeface="Garamond" panose="02020404030301010803" pitchFamily="18" charset="0"/>
              </a:rPr>
              <a:t>Sarthak</a:t>
            </a:r>
          </a:p>
          <a:p>
            <a:pPr algn="ctr"/>
            <a:r>
              <a:rPr lang="en-US" dirty="0">
                <a:latin typeface="Garamond" panose="02020404030301010803" pitchFamily="18" charset="0"/>
              </a:rPr>
              <a:t>Majithia</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17411" y="2954835"/>
            <a:ext cx="731988" cy="914400"/>
          </a:xfrm>
          <a:prstGeom prst="rect">
            <a:avLst/>
          </a:prstGeom>
        </p:spPr>
      </p:pic>
      <p:sp>
        <p:nvSpPr>
          <p:cNvPr id="53" name="TextBox 52">
            <a:extLst>
              <a:ext uri="{FF2B5EF4-FFF2-40B4-BE49-F238E27FC236}">
                <a16:creationId xmlns:a16="http://schemas.microsoft.com/office/drawing/2014/main" id="{946C8F1C-683D-0F4C-AC44-FD723170476D}"/>
              </a:ext>
            </a:extLst>
          </p:cNvPr>
          <p:cNvSpPr txBox="1"/>
          <p:nvPr/>
        </p:nvSpPr>
        <p:spPr>
          <a:xfrm>
            <a:off x="3377232" y="3869235"/>
            <a:ext cx="612347" cy="430887"/>
          </a:xfrm>
          <a:prstGeom prst="rect">
            <a:avLst/>
          </a:prstGeom>
          <a:noFill/>
        </p:spPr>
        <p:txBody>
          <a:bodyPr wrap="none" lIns="0" tIns="0" rIns="0" bIns="0" rtlCol="0">
            <a:spAutoFit/>
          </a:bodyPr>
          <a:lstStyle/>
          <a:p>
            <a:pPr algn="ctr"/>
            <a:r>
              <a:rPr lang="en-US" dirty="0">
                <a:latin typeface="Garamond" panose="02020404030301010803" pitchFamily="18" charset="0"/>
              </a:rPr>
              <a:t>Daniel</a:t>
            </a:r>
          </a:p>
          <a:p>
            <a:pPr algn="ctr"/>
            <a:r>
              <a:rPr lang="en-US" dirty="0">
                <a:latin typeface="Garamond" panose="02020404030301010803" pitchFamily="18" charset="0"/>
              </a:rPr>
              <a:t>Obembe</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38" name="Picture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6971" y="2954835"/>
            <a:ext cx="750221" cy="914400"/>
          </a:xfrm>
          <a:prstGeom prst="rect">
            <a:avLst/>
          </a:prstGeom>
        </p:spPr>
      </p:pic>
      <p:sp>
        <p:nvSpPr>
          <p:cNvPr id="54" name="TextBox 53">
            <a:extLst>
              <a:ext uri="{FF2B5EF4-FFF2-40B4-BE49-F238E27FC236}">
                <a16:creationId xmlns:a16="http://schemas.microsoft.com/office/drawing/2014/main" id="{946C8F1C-683D-0F4C-AC44-FD723170476D}"/>
              </a:ext>
            </a:extLst>
          </p:cNvPr>
          <p:cNvSpPr txBox="1"/>
          <p:nvPr/>
        </p:nvSpPr>
        <p:spPr>
          <a:xfrm>
            <a:off x="4235330" y="3869235"/>
            <a:ext cx="520976" cy="430887"/>
          </a:xfrm>
          <a:prstGeom prst="rect">
            <a:avLst/>
          </a:prstGeom>
          <a:noFill/>
        </p:spPr>
        <p:txBody>
          <a:bodyPr wrap="none" lIns="0" tIns="0" rIns="0" bIns="0" rtlCol="0">
            <a:spAutoFit/>
          </a:bodyPr>
          <a:lstStyle/>
          <a:p>
            <a:pPr algn="ctr"/>
            <a:r>
              <a:rPr lang="en-US" dirty="0">
                <a:latin typeface="Garamond" panose="02020404030301010803" pitchFamily="18" charset="0"/>
              </a:rPr>
              <a:t>Sarbajit</a:t>
            </a:r>
          </a:p>
          <a:p>
            <a:pPr algn="ctr"/>
            <a:r>
              <a:rPr lang="en-US" dirty="0">
                <a:latin typeface="Garamond" panose="02020404030301010803" pitchFamily="18" charset="0"/>
              </a:rPr>
              <a:t>Roy</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55" name="TextBox 54">
            <a:extLst>
              <a:ext uri="{FF2B5EF4-FFF2-40B4-BE49-F238E27FC236}">
                <a16:creationId xmlns:a16="http://schemas.microsoft.com/office/drawing/2014/main" id="{C0DC149B-1FFC-FF4C-BD85-4E833949EC9B}"/>
              </a:ext>
            </a:extLst>
          </p:cNvPr>
          <p:cNvSpPr txBox="1"/>
          <p:nvPr/>
        </p:nvSpPr>
        <p:spPr>
          <a:xfrm>
            <a:off x="5830209" y="2608498"/>
            <a:ext cx="1283044" cy="276999"/>
          </a:xfrm>
          <a:prstGeom prst="rect">
            <a:avLst/>
          </a:prstGeom>
          <a:noFill/>
        </p:spPr>
        <p:txBody>
          <a:bodyPr wrap="none" lIns="0" tIns="0" rIns="0" bIns="0" rtlCol="0">
            <a:spAutoFit/>
          </a:bodyPr>
          <a:lstStyle/>
          <a:p>
            <a:r>
              <a:rPr lang="en-US" sz="1800" b="1" dirty="0">
                <a:solidFill>
                  <a:srgbClr val="C00000"/>
                </a:solidFill>
                <a:latin typeface="Garamond" panose="02020404030301010803" pitchFamily="18" charset="0"/>
              </a:rPr>
              <a:t>B.S. students</a:t>
            </a:r>
            <a:endParaRPr lang="en-US" sz="4800" dirty="0">
              <a:solidFill>
                <a:srgbClr val="C00000"/>
              </a:solidFill>
              <a:latin typeface="Garamond" panose="02020404030301010803" pitchFamily="18" charset="0"/>
            </a:endParaRPr>
          </a:p>
        </p:txBody>
      </p:sp>
      <p:pic>
        <p:nvPicPr>
          <p:cNvPr id="58" name="Picture 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67155" y="2951241"/>
            <a:ext cx="732829" cy="914400"/>
          </a:xfrm>
          <a:prstGeom prst="rect">
            <a:avLst/>
          </a:prstGeom>
        </p:spPr>
      </p:pic>
      <p:sp>
        <p:nvSpPr>
          <p:cNvPr id="59" name="TextBox 58">
            <a:extLst>
              <a:ext uri="{FF2B5EF4-FFF2-40B4-BE49-F238E27FC236}">
                <a16:creationId xmlns:a16="http://schemas.microsoft.com/office/drawing/2014/main" id="{946C8F1C-683D-0F4C-AC44-FD723170476D}"/>
              </a:ext>
            </a:extLst>
          </p:cNvPr>
          <p:cNvSpPr txBox="1"/>
          <p:nvPr/>
        </p:nvSpPr>
        <p:spPr>
          <a:xfrm>
            <a:off x="6013251" y="3875041"/>
            <a:ext cx="440634" cy="430887"/>
          </a:xfrm>
          <a:prstGeom prst="rect">
            <a:avLst/>
          </a:prstGeom>
          <a:noFill/>
        </p:spPr>
        <p:txBody>
          <a:bodyPr wrap="none" lIns="0" tIns="0" rIns="0" bIns="0" rtlCol="0">
            <a:spAutoFit/>
          </a:bodyPr>
          <a:lstStyle/>
          <a:p>
            <a:pPr algn="ctr"/>
            <a:r>
              <a:rPr lang="en-US" dirty="0">
                <a:latin typeface="Garamond" panose="02020404030301010803" pitchFamily="18" charset="0"/>
              </a:rPr>
              <a:t>Kyrell</a:t>
            </a:r>
          </a:p>
          <a:p>
            <a:pPr algn="ctr"/>
            <a:r>
              <a:rPr lang="en-US" dirty="0">
                <a:latin typeface="Garamond" panose="02020404030301010803" pitchFamily="18" charset="0"/>
              </a:rPr>
              <a:t>Dixon</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61" name="TextBox 60">
            <a:extLst>
              <a:ext uri="{FF2B5EF4-FFF2-40B4-BE49-F238E27FC236}">
                <a16:creationId xmlns:a16="http://schemas.microsoft.com/office/drawing/2014/main" id="{946C8F1C-683D-0F4C-AC44-FD723170476D}"/>
              </a:ext>
            </a:extLst>
          </p:cNvPr>
          <p:cNvSpPr txBox="1"/>
          <p:nvPr/>
        </p:nvSpPr>
        <p:spPr>
          <a:xfrm>
            <a:off x="6877366" y="3869235"/>
            <a:ext cx="610553" cy="430887"/>
          </a:xfrm>
          <a:prstGeom prst="rect">
            <a:avLst/>
          </a:prstGeom>
          <a:noFill/>
        </p:spPr>
        <p:txBody>
          <a:bodyPr wrap="none" lIns="0" tIns="0" rIns="0" bIns="0" rtlCol="0">
            <a:spAutoFit/>
          </a:bodyPr>
          <a:lstStyle/>
          <a:p>
            <a:pPr algn="ctr"/>
            <a:r>
              <a:rPr lang="en-US" dirty="0">
                <a:latin typeface="Garamond" panose="02020404030301010803" pitchFamily="18" charset="0"/>
              </a:rPr>
              <a:t>Jacob</a:t>
            </a:r>
          </a:p>
          <a:p>
            <a:pPr algn="ctr"/>
            <a:r>
              <a:rPr lang="en-US" dirty="0">
                <a:latin typeface="Garamond" panose="02020404030301010803" pitchFamily="18" charset="0"/>
              </a:rPr>
              <a:t>Devasier</a:t>
            </a:r>
            <a:endParaRPr lang="en-US" dirty="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pic>
        <p:nvPicPr>
          <p:cNvPr id="5" name="Picture 4"/>
          <p:cNvPicPr>
            <a:picLocks noChangeAspect="1"/>
          </p:cNvPicPr>
          <p:nvPr/>
        </p:nvPicPr>
        <p:blipFill rotWithShape="1">
          <a:blip r:embed="rId18">
            <a:extLst>
              <a:ext uri="{28A0092B-C50C-407E-A947-70E740481C1C}">
                <a14:useLocalDpi xmlns:a14="http://schemas.microsoft.com/office/drawing/2010/main" val="0"/>
              </a:ext>
            </a:extLst>
          </a:blip>
          <a:srcRect l="9333" r="25709"/>
          <a:stretch/>
        </p:blipFill>
        <p:spPr>
          <a:xfrm>
            <a:off x="6811261" y="2951241"/>
            <a:ext cx="827124" cy="914400"/>
          </a:xfrm>
          <a:prstGeom prst="rect">
            <a:avLst/>
          </a:prstGeom>
        </p:spPr>
      </p:pic>
    </p:spTree>
    <p:extLst>
      <p:ext uri="{BB962C8B-B14F-4D97-AF65-F5344CB8AC3E}">
        <p14:creationId xmlns:p14="http://schemas.microsoft.com/office/powerpoint/2010/main" val="204472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55EC1-F068-014C-BD61-A81E952839C5}"/>
              </a:ext>
            </a:extLst>
          </p:cNvPr>
          <p:cNvSpPr>
            <a:spLocks noGrp="1"/>
          </p:cNvSpPr>
          <p:nvPr>
            <p:ph type="title"/>
          </p:nvPr>
        </p:nvSpPr>
        <p:spPr>
          <a:xfrm>
            <a:off x="389436" y="171450"/>
            <a:ext cx="8363938" cy="671402"/>
          </a:xfrm>
        </p:spPr>
        <p:txBody>
          <a:bodyPr/>
          <a:lstStyle/>
          <a:p>
            <a:r>
              <a:rPr lang="en-US" dirty="0"/>
              <a:t>Graduated Students</a:t>
            </a:r>
          </a:p>
        </p:txBody>
      </p:sp>
      <p:sp>
        <p:nvSpPr>
          <p:cNvPr id="4" name="Slide Number Placeholder 3">
            <a:extLst>
              <a:ext uri="{FF2B5EF4-FFF2-40B4-BE49-F238E27FC236}">
                <a16:creationId xmlns:a16="http://schemas.microsoft.com/office/drawing/2014/main" id="{5253ED85-88FA-FF4F-A16B-1ED956649942}"/>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74</a:t>
            </a:fld>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46C8F1C-683D-0F4C-AC44-FD723170476D}"/>
              </a:ext>
            </a:extLst>
          </p:cNvPr>
          <p:cNvSpPr txBox="1"/>
          <p:nvPr/>
        </p:nvSpPr>
        <p:spPr>
          <a:xfrm>
            <a:off x="1700252" y="2413208"/>
            <a:ext cx="1570932" cy="861774"/>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Ning Yan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2013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Research Scientist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Huawei, Santa Clara</a:t>
            </a:r>
          </a:p>
        </p:txBody>
      </p:sp>
      <p:sp>
        <p:nvSpPr>
          <p:cNvPr id="23" name="TextBox 22">
            <a:extLst>
              <a:ext uri="{FF2B5EF4-FFF2-40B4-BE49-F238E27FC236}">
                <a16:creationId xmlns:a16="http://schemas.microsoft.com/office/drawing/2014/main" id="{DF8CB42C-38EA-124B-9D20-89FA9BF59359}"/>
              </a:ext>
            </a:extLst>
          </p:cNvPr>
          <p:cNvSpPr txBox="1"/>
          <p:nvPr/>
        </p:nvSpPr>
        <p:spPr>
          <a:xfrm>
            <a:off x="470581" y="785794"/>
            <a:ext cx="1452321"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Ph.D.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pic>
        <p:nvPicPr>
          <p:cNvPr id="36" name="Picture 35">
            <a:extLst>
              <a:ext uri="{FF2B5EF4-FFF2-40B4-BE49-F238E27FC236}">
                <a16:creationId xmlns:a16="http://schemas.microsoft.com/office/drawing/2014/main" id="{E6C9993D-2BBA-4D43-AD5A-656BD3CD7CF9}"/>
              </a:ext>
            </a:extLst>
          </p:cNvPr>
          <p:cNvPicPr>
            <a:picLocks noChangeAspect="1"/>
          </p:cNvPicPr>
          <p:nvPr/>
        </p:nvPicPr>
        <p:blipFill>
          <a:blip r:embed="rId2"/>
          <a:stretch>
            <a:fillRect/>
          </a:stretch>
        </p:blipFill>
        <p:spPr>
          <a:xfrm>
            <a:off x="7929079" y="1072306"/>
            <a:ext cx="865398" cy="1298098"/>
          </a:xfrm>
          <a:prstGeom prst="rect">
            <a:avLst/>
          </a:prstGeom>
        </p:spPr>
      </p:pic>
      <p:pic>
        <p:nvPicPr>
          <p:cNvPr id="38" name="Picture 37">
            <a:extLst>
              <a:ext uri="{FF2B5EF4-FFF2-40B4-BE49-F238E27FC236}">
                <a16:creationId xmlns:a16="http://schemas.microsoft.com/office/drawing/2014/main" id="{0C8324CF-E0FD-D74F-89C9-16B4981EFD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4976" y="1211271"/>
            <a:ext cx="1159133" cy="1159133"/>
          </a:xfrm>
          <a:prstGeom prst="rect">
            <a:avLst/>
          </a:prstGeom>
        </p:spPr>
      </p:pic>
      <p:pic>
        <p:nvPicPr>
          <p:cNvPr id="46" name="Picture 45">
            <a:extLst>
              <a:ext uri="{FF2B5EF4-FFF2-40B4-BE49-F238E27FC236}">
                <a16:creationId xmlns:a16="http://schemas.microsoft.com/office/drawing/2014/main" id="{44EBE310-B96A-E44B-BB3C-9481BD7489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1310" y="1211130"/>
            <a:ext cx="1159274" cy="1159274"/>
          </a:xfrm>
          <a:prstGeom prst="rect">
            <a:avLst/>
          </a:prstGeom>
        </p:spPr>
      </p:pic>
      <p:pic>
        <p:nvPicPr>
          <p:cNvPr id="47" name="Picture 46">
            <a:extLst>
              <a:ext uri="{FF2B5EF4-FFF2-40B4-BE49-F238E27FC236}">
                <a16:creationId xmlns:a16="http://schemas.microsoft.com/office/drawing/2014/main" id="{D2C21B41-35A2-7347-AF59-0E274FD59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08" y="1156804"/>
            <a:ext cx="1213600" cy="1213600"/>
          </a:xfrm>
          <a:prstGeom prst="rect">
            <a:avLst/>
          </a:prstGeom>
        </p:spPr>
      </p:pic>
      <p:pic>
        <p:nvPicPr>
          <p:cNvPr id="48" name="Picture 47">
            <a:extLst>
              <a:ext uri="{FF2B5EF4-FFF2-40B4-BE49-F238E27FC236}">
                <a16:creationId xmlns:a16="http://schemas.microsoft.com/office/drawing/2014/main" id="{9CDC0AB4-9A57-2E42-A6DC-3672D55EE1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4854" y="1194651"/>
            <a:ext cx="1175753" cy="1175753"/>
          </a:xfrm>
          <a:prstGeom prst="rect">
            <a:avLst/>
          </a:prstGeom>
        </p:spPr>
      </p:pic>
      <p:sp>
        <p:nvSpPr>
          <p:cNvPr id="49" name="TextBox 48">
            <a:extLst>
              <a:ext uri="{FF2B5EF4-FFF2-40B4-BE49-F238E27FC236}">
                <a16:creationId xmlns:a16="http://schemas.microsoft.com/office/drawing/2014/main" id="{BA8DA016-EC1F-564B-AA74-735B30EB4186}"/>
              </a:ext>
            </a:extLst>
          </p:cNvPr>
          <p:cNvSpPr txBox="1"/>
          <p:nvPr/>
        </p:nvSpPr>
        <p:spPr>
          <a:xfrm>
            <a:off x="6449702" y="2413208"/>
            <a:ext cx="1253548"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Gensheng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Zhang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Google</a:t>
            </a:r>
          </a:p>
        </p:txBody>
      </p:sp>
      <p:sp>
        <p:nvSpPr>
          <p:cNvPr id="50" name="TextBox 49">
            <a:extLst>
              <a:ext uri="{FF2B5EF4-FFF2-40B4-BE49-F238E27FC236}">
                <a16:creationId xmlns:a16="http://schemas.microsoft.com/office/drawing/2014/main" id="{9BFEE420-2D88-254D-8633-B5FA22B714AC}"/>
              </a:ext>
            </a:extLst>
          </p:cNvPr>
          <p:cNvSpPr txBox="1"/>
          <p:nvPr/>
        </p:nvSpPr>
        <p:spPr>
          <a:xfrm>
            <a:off x="5035754" y="2413208"/>
            <a:ext cx="1271310"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Nandish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Jayaram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Pivotal</a:t>
            </a:r>
          </a:p>
        </p:txBody>
      </p:sp>
      <p:sp>
        <p:nvSpPr>
          <p:cNvPr id="51" name="TextBox 50">
            <a:extLst>
              <a:ext uri="{FF2B5EF4-FFF2-40B4-BE49-F238E27FC236}">
                <a16:creationId xmlns:a16="http://schemas.microsoft.com/office/drawing/2014/main" id="{E1C3868A-D427-0F43-BE7F-721FD3FC8F04}"/>
              </a:ext>
            </a:extLst>
          </p:cNvPr>
          <p:cNvSpPr txBox="1"/>
          <p:nvPr/>
        </p:nvSpPr>
        <p:spPr>
          <a:xfrm>
            <a:off x="3261310" y="2413208"/>
            <a:ext cx="1732910" cy="861774"/>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Naeemul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Hassan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2016</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Assistant Professor</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University of Mississippi</a:t>
            </a:r>
          </a:p>
        </p:txBody>
      </p:sp>
      <p:sp>
        <p:nvSpPr>
          <p:cNvPr id="52" name="TextBox 51">
            <a:extLst>
              <a:ext uri="{FF2B5EF4-FFF2-40B4-BE49-F238E27FC236}">
                <a16:creationId xmlns:a16="http://schemas.microsoft.com/office/drawing/2014/main" id="{C13477BA-141A-B94D-AB38-8C5D3B6E30CC}"/>
              </a:ext>
            </a:extLst>
          </p:cNvPr>
          <p:cNvSpPr txBox="1"/>
          <p:nvPr/>
        </p:nvSpPr>
        <p:spPr>
          <a:xfrm>
            <a:off x="7929079" y="2413208"/>
            <a:ext cx="1033937" cy="646331"/>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Afroza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Sultana</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2018</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Teradata Lab</a:t>
            </a:r>
          </a:p>
        </p:txBody>
      </p:sp>
      <p:pic>
        <p:nvPicPr>
          <p:cNvPr id="11" name="Picture 10">
            <a:extLst>
              <a:ext uri="{FF2B5EF4-FFF2-40B4-BE49-F238E27FC236}">
                <a16:creationId xmlns:a16="http://schemas.microsoft.com/office/drawing/2014/main" id="{E38A0B13-8F09-CE4C-B8EA-14D27A5E72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3471" y="1150514"/>
            <a:ext cx="947487" cy="1219890"/>
          </a:xfrm>
          <a:prstGeom prst="rect">
            <a:avLst/>
          </a:prstGeom>
        </p:spPr>
      </p:pic>
      <p:sp>
        <p:nvSpPr>
          <p:cNvPr id="53" name="TextBox 52">
            <a:extLst>
              <a:ext uri="{FF2B5EF4-FFF2-40B4-BE49-F238E27FC236}">
                <a16:creationId xmlns:a16="http://schemas.microsoft.com/office/drawing/2014/main" id="{1CF05FDD-CBEF-E64C-AD74-68B8BA61A3D2}"/>
              </a:ext>
            </a:extLst>
          </p:cNvPr>
          <p:cNvSpPr txBox="1"/>
          <p:nvPr/>
        </p:nvSpPr>
        <p:spPr>
          <a:xfrm>
            <a:off x="223471" y="2413208"/>
            <a:ext cx="1570932" cy="646331"/>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Aditya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Telang</a:t>
            </a:r>
            <a:endPar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2011 (co-advised) IBM Research India</a:t>
            </a:r>
          </a:p>
        </p:txBody>
      </p:sp>
      <p:sp>
        <p:nvSpPr>
          <p:cNvPr id="54" name="TextBox 53">
            <a:extLst>
              <a:ext uri="{FF2B5EF4-FFF2-40B4-BE49-F238E27FC236}">
                <a16:creationId xmlns:a16="http://schemas.microsoft.com/office/drawing/2014/main" id="{E30A25E2-385B-9C4D-9E0D-FCD35B2FD66F}"/>
              </a:ext>
            </a:extLst>
          </p:cNvPr>
          <p:cNvSpPr txBox="1"/>
          <p:nvPr/>
        </p:nvSpPr>
        <p:spPr>
          <a:xfrm>
            <a:off x="470581" y="3639702"/>
            <a:ext cx="2641589"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Tulsi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Chandwani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Red Hat)</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Abu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Ayub</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Ansari Syed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Ishwor</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Timilsina</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(2017, Fidelity)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Nigesh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Shakya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Rohit Bhoopalam (2016, Akamai)</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Fatma Dogan (2015,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Minumol</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Joseph (2015, Capital One)</a:t>
            </a:r>
          </a:p>
        </p:txBody>
      </p:sp>
      <p:sp>
        <p:nvSpPr>
          <p:cNvPr id="56" name="TextBox 55">
            <a:extLst>
              <a:ext uri="{FF2B5EF4-FFF2-40B4-BE49-F238E27FC236}">
                <a16:creationId xmlns:a16="http://schemas.microsoft.com/office/drawing/2014/main" id="{93B2AC66-1993-364D-8199-C55C267B9220}"/>
              </a:ext>
            </a:extLst>
          </p:cNvPr>
          <p:cNvSpPr txBox="1"/>
          <p:nvPr/>
        </p:nvSpPr>
        <p:spPr>
          <a:xfrm>
            <a:off x="3261310" y="3639702"/>
            <a:ext cx="2911157" cy="1508105"/>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Ramesh Venkataraman (2014, Amazon)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Mahesh Gupta (2012, Electronic Arts)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Jijo</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Philip (2012, Cerner Corporation)</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Avinash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Bharadwaj (2011, Copper Labs)</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Quazi</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(Sunny) Hasan (2010, Dematic)</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Jared Ashman (2010, Ambit Energy)</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Muhammad </a:t>
            </a: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Safiullah</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(2008, Microsoft)</a:t>
            </a:r>
          </a:p>
        </p:txBody>
      </p:sp>
      <p:sp>
        <p:nvSpPr>
          <p:cNvPr id="57" name="TextBox 56">
            <a:extLst>
              <a:ext uri="{FF2B5EF4-FFF2-40B4-BE49-F238E27FC236}">
                <a16:creationId xmlns:a16="http://schemas.microsoft.com/office/drawing/2014/main" id="{E1FD0BE2-4867-2F41-B605-0387B476F24D}"/>
              </a:ext>
            </a:extLst>
          </p:cNvPr>
          <p:cNvSpPr txBox="1"/>
          <p:nvPr/>
        </p:nvSpPr>
        <p:spPr>
          <a:xfrm>
            <a:off x="470816" y="3317786"/>
            <a:ext cx="205152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M.S. Thesis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
        <p:nvSpPr>
          <p:cNvPr id="58" name="TextBox 57">
            <a:extLst>
              <a:ext uri="{FF2B5EF4-FFF2-40B4-BE49-F238E27FC236}">
                <a16:creationId xmlns:a16="http://schemas.microsoft.com/office/drawing/2014/main" id="{5BBCFB27-692B-9343-84C3-A7031C7D74E6}"/>
              </a:ext>
            </a:extLst>
          </p:cNvPr>
          <p:cNvSpPr txBox="1"/>
          <p:nvPr/>
        </p:nvSpPr>
        <p:spPr>
          <a:xfrm>
            <a:off x="6608284" y="3435090"/>
            <a:ext cx="2641589" cy="1723549"/>
          </a:xfrm>
          <a:prstGeom prst="rect">
            <a:avLst/>
          </a:prstGeom>
          <a:noFill/>
        </p:spPr>
        <p:txBody>
          <a:bodyPr wrap="squar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Josue Caraballo (2017)</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Damian Jimenez (2017, UTA Ph.D.)</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Long Ly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Sidharth Goyal (2015)</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Garamond" panose="02020404030301010803" pitchFamily="18" charset="0"/>
                <a:ea typeface="+mn-ea"/>
                <a:cs typeface="+mn-cs"/>
              </a:rPr>
              <a:t>Huadong</a:t>
            </a: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Feng (2014)</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Raju Karki (2012)</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Angus Helm (2010)</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Aakash Tuli (2010)</a:t>
            </a:r>
          </a:p>
        </p:txBody>
      </p:sp>
      <p:sp>
        <p:nvSpPr>
          <p:cNvPr id="59" name="TextBox 58">
            <a:extLst>
              <a:ext uri="{FF2B5EF4-FFF2-40B4-BE49-F238E27FC236}">
                <a16:creationId xmlns:a16="http://schemas.microsoft.com/office/drawing/2014/main" id="{3D530300-A1A1-9C41-A063-800741C2041E}"/>
              </a:ext>
            </a:extLst>
          </p:cNvPr>
          <p:cNvSpPr txBox="1"/>
          <p:nvPr/>
        </p:nvSpPr>
        <p:spPr>
          <a:xfrm>
            <a:off x="6608284" y="3179286"/>
            <a:ext cx="1283044" cy="276999"/>
          </a:xfrm>
          <a:prstGeom prst="rect">
            <a:avLst/>
          </a:prstGeom>
          <a:noFill/>
        </p:spPr>
        <p:txBody>
          <a:bodyPr wrap="none" lIns="0" tIns="0" rIns="0" bIns="0" rtlCol="0">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pitchFamily="18" charset="0"/>
                <a:ea typeface="+mn-ea"/>
                <a:cs typeface="+mn-cs"/>
              </a:rPr>
              <a:t>B.S. students</a:t>
            </a:r>
            <a:endParaRPr kumimoji="0" lang="en-US" sz="4800" b="0" i="0" u="none" strike="noStrike" kern="1200" cap="none" spc="0" normalizeH="0" baseline="0" noProof="0" dirty="0">
              <a:ln>
                <a:noFill/>
              </a:ln>
              <a:solidFill>
                <a:srgbClr val="C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71590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a:solidFill>
                  <a:srgbClr val="0064B1"/>
                </a:solidFill>
              </a:rPr>
              <a:t>Collaborators</a:t>
            </a:r>
            <a:endParaRPr lang="en-US" dirty="0">
              <a:solidFill>
                <a:srgbClr val="0064B1"/>
              </a:solidFill>
              <a:latin typeface="Garamond" panose="02020404030301010803" pitchFamily="18" charset="0"/>
            </a:endParaRPr>
          </a:p>
        </p:txBody>
      </p:sp>
      <p:sp>
        <p:nvSpPr>
          <p:cNvPr id="9" name="Text Placeholder 2"/>
          <p:cNvSpPr txBox="1">
            <a:spLocks/>
          </p:cNvSpPr>
          <p:nvPr/>
        </p:nvSpPr>
        <p:spPr>
          <a:xfrm>
            <a:off x="194196" y="1266620"/>
            <a:ext cx="2649882" cy="1910267"/>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Bill Adair (Duke, Public Policy)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Pankaj Agarwal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Xiang Ao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Vassilis Athitsos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Sourav Bhowmick (Nanyang Technological University )</a:t>
            </a:r>
          </a:p>
        </p:txBody>
      </p:sp>
      <p:sp>
        <p:nvSpPr>
          <p:cNvPr id="11" name="Text Placeholder 2"/>
          <p:cNvSpPr txBox="1">
            <a:spLocks/>
          </p:cNvSpPr>
          <p:nvPr/>
        </p:nvSpPr>
        <p:spPr>
          <a:xfrm>
            <a:off x="6492206" y="1258063"/>
            <a:ext cx="2395655" cy="2223814"/>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Angela Lee (UTD, Media)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Zhiqiang Lin (Ohio State)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Ping Luo (Chinese Academy of Sciences)</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Mark  Tremayne (UTA, Communication)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Jun  Yang (Duke)</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Cong Yu (Google Research)</a:t>
            </a:r>
          </a:p>
        </p:txBody>
      </p:sp>
      <p:sp>
        <p:nvSpPr>
          <p:cNvPr id="12" name="Text Placeholder 2"/>
          <p:cNvSpPr txBox="1">
            <a:spLocks/>
          </p:cNvSpPr>
          <p:nvPr/>
        </p:nvSpPr>
        <p:spPr>
          <a:xfrm>
            <a:off x="2986851" y="1256039"/>
            <a:ext cx="3446853" cy="2002215"/>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Byron Choi (Hong Kong Baptist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Christoph Csallner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Peter Fray</a:t>
            </a:r>
            <a:r>
              <a:rPr kumimoji="0" lang="zh-CN" alt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 </a:t>
            </a:r>
            <a:r>
              <a:rPr kumimoji="0" lang="en-US" altLang="zh-CN"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(University of Technology Sydney, Journalism)</a:t>
            </a:r>
            <a:endPar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James Hamilton (Stanford, Communication)</a:t>
            </a:r>
            <a:endPar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endParaRP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Naeemul Hassan (Mississippi)</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Wei Hu (Nanjing University)</a:t>
            </a:r>
          </a:p>
        </p:txBody>
      </p:sp>
      <p:sp>
        <p:nvSpPr>
          <p:cNvPr id="17" name="Text Placeholder 2"/>
          <p:cNvSpPr>
            <a:spLocks noGrp="1"/>
          </p:cNvSpPr>
          <p:nvPr>
            <p:ph type="body" sz="quarter" idx="10"/>
          </p:nvPr>
        </p:nvSpPr>
        <p:spPr>
          <a:xfrm>
            <a:off x="389436" y="739011"/>
            <a:ext cx="8363938" cy="391646"/>
          </a:xfrm>
        </p:spPr>
        <p:txBody>
          <a:bodyPr/>
          <a:lstStyle/>
          <a:p>
            <a:r>
              <a:rPr lang="en-US" sz="2800" dirty="0">
                <a:solidFill>
                  <a:srgbClr val="C00000"/>
                </a:solidFill>
              </a:rPr>
              <a:t>On c</a:t>
            </a:r>
            <a:r>
              <a:rPr lang="en-US" sz="2800" dirty="0">
                <a:solidFill>
                  <a:srgbClr val="C00000"/>
                </a:solidFill>
                <a:latin typeface="Garamond" panose="02020404030301010803" pitchFamily="18" charset="0"/>
              </a:rPr>
              <a:t>urrent projects</a:t>
            </a:r>
          </a:p>
        </p:txBody>
      </p:sp>
      <p:sp>
        <p:nvSpPr>
          <p:cNvPr id="18" name="Text Placeholder 2"/>
          <p:cNvSpPr txBox="1">
            <a:spLocks/>
          </p:cNvSpPr>
          <p:nvPr/>
        </p:nvSpPr>
        <p:spPr>
          <a:xfrm>
            <a:off x="389436" y="3263258"/>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Garamond" panose="02020404030301010803" pitchFamily="18"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20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20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90000"/>
              </a:lnSpc>
              <a:spcBef>
                <a:spcPts val="0"/>
              </a:spcBef>
              <a:spcAft>
                <a:spcPts val="675"/>
              </a:spcAft>
              <a:buClrTx/>
              <a:buSzPct val="90000"/>
              <a:buFont typeface="Courier New" panose="02070309020205020404" pitchFamily="49" charset="0"/>
              <a:buNone/>
              <a:tabLst/>
              <a:defRPr/>
            </a:pPr>
            <a:r>
              <a:rPr kumimoji="0" lang="en-US" sz="2800" b="0" i="0" u="none" strike="noStrike" kern="1200" cap="none" spc="-100" normalizeH="0" baseline="0" noProof="0" dirty="0">
                <a:ln>
                  <a:noFill/>
                </a:ln>
                <a:solidFill>
                  <a:srgbClr val="C00000"/>
                </a:solidFill>
                <a:effectLst/>
                <a:uLnTx/>
                <a:uFillTx/>
                <a:latin typeface="Garamond" panose="02020404030301010803" pitchFamily="18" charset="0"/>
                <a:ea typeface="+mn-ea"/>
                <a:cs typeface="+mn-cs"/>
              </a:rPr>
              <a:t>On past projects</a:t>
            </a:r>
          </a:p>
        </p:txBody>
      </p:sp>
      <p:sp>
        <p:nvSpPr>
          <p:cNvPr id="19" name="Text Placeholder 2"/>
          <p:cNvSpPr txBox="1">
            <a:spLocks/>
          </p:cNvSpPr>
          <p:nvPr/>
        </p:nvSpPr>
        <p:spPr>
          <a:xfrm>
            <a:off x="187442" y="3708449"/>
            <a:ext cx="2920674" cy="1065933"/>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Sharma Chakravarthy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Fei Chen (LinkedIn)</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Shimin Chen(Chinese Academy of Sciences)</a:t>
            </a:r>
          </a:p>
        </p:txBody>
      </p:sp>
      <p:sp>
        <p:nvSpPr>
          <p:cNvPr id="20" name="Text Placeholder 2"/>
          <p:cNvSpPr txBox="1">
            <a:spLocks/>
          </p:cNvSpPr>
          <p:nvPr/>
        </p:nvSpPr>
        <p:spPr>
          <a:xfrm>
            <a:off x="6491671" y="3699892"/>
            <a:ext cx="2686845" cy="1379480"/>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Arijit Khan (Nanyang Technological University)</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Min Wang (Visa Research)</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Xifeng Yan (UCSB)</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Nan Zhang (Penn State)</a:t>
            </a:r>
          </a:p>
        </p:txBody>
      </p:sp>
      <p:sp>
        <p:nvSpPr>
          <p:cNvPr id="21" name="Text Placeholder 2"/>
          <p:cNvSpPr txBox="1">
            <a:spLocks/>
          </p:cNvSpPr>
          <p:nvPr/>
        </p:nvSpPr>
        <p:spPr>
          <a:xfrm>
            <a:off x="2985998" y="3697868"/>
            <a:ext cx="2284426" cy="1155701"/>
          </a:xfrm>
          <a:prstGeom prst="rect">
            <a:avLst/>
          </a:prstGeom>
        </p:spPr>
        <p:txBody>
          <a:bodyPr vert="horz" wrap="square" lIns="0" tIns="0" rIns="0" bIns="0" numCol="1"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71BC">
                    <a:lumMod val="75000"/>
                  </a:srgbClr>
                </a:solidFill>
                <a:effectLst/>
                <a:uLnTx/>
                <a:uFillTx/>
                <a:latin typeface="Garamond" panose="02020404030301010803" pitchFamily="18" charset="0"/>
                <a:ea typeface="+mn-ea"/>
                <a:cs typeface="+mn-cs"/>
              </a:rPr>
              <a:t>Gautam Das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Chris Ding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panose="02020404030301010803" pitchFamily="18" charset="0"/>
                <a:ea typeface="+mn-ea"/>
                <a:cs typeface="+mn-cs"/>
              </a:rPr>
              <a:t>Ramez Elmasri (UTA)</a:t>
            </a:r>
          </a:p>
          <a:p>
            <a:pPr marL="342900" marR="0" lvl="0" indent="-342900" algn="l" defTabSz="686047" rtl="0" eaLnBrk="1" fontAlgn="auto" latinLnBrk="0" hangingPunct="1">
              <a:lnSpc>
                <a:spcPct val="90000"/>
              </a:lnSpc>
              <a:spcBef>
                <a:spcPts val="0"/>
              </a:spcBef>
              <a:spcAft>
                <a:spcPts val="675"/>
              </a:spcAft>
              <a:buClrTx/>
              <a:buSzPct val="90000"/>
              <a:buFont typeface="Courier New" panose="02070309020205020404" pitchFamily="49" charset="0"/>
              <a:buChar char="o"/>
              <a:tabLst/>
              <a:defRPr/>
            </a:pPr>
            <a:r>
              <a:rPr kumimoji="0" lang="en-US" sz="1600" b="0" i="0" u="none" strike="noStrike" kern="1200" cap="none" spc="-100" normalizeH="0" baseline="0" noProof="0" dirty="0">
                <a:ln>
                  <a:noFill/>
                </a:ln>
                <a:solidFill>
                  <a:srgbClr val="000000"/>
                </a:solidFill>
                <a:effectLst/>
                <a:uLnTx/>
                <a:uFillTx/>
                <a:latin typeface="Garamond" charset="0"/>
                <a:ea typeface="Garamond" charset="0"/>
                <a:cs typeface="Garamond" charset="0"/>
              </a:rPr>
              <a:t>Leonidas Fegaras (UTA)</a:t>
            </a:r>
          </a:p>
        </p:txBody>
      </p:sp>
    </p:spTree>
    <p:extLst>
      <p:ext uri="{BB962C8B-B14F-4D97-AF65-F5344CB8AC3E}">
        <p14:creationId xmlns:p14="http://schemas.microsoft.com/office/powerpoint/2010/main" val="4112369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88E8F-4FFD-674D-A2FB-FF00BC60086F}"/>
              </a:ext>
            </a:extLst>
          </p:cNvPr>
          <p:cNvSpPr>
            <a:spLocks noGrp="1"/>
          </p:cNvSpPr>
          <p:nvPr>
            <p:ph type="sldNum" sz="quarter" idx="10"/>
          </p:nvPr>
        </p:nvSpPr>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76</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itle 1">
            <a:extLst>
              <a:ext uri="{FF2B5EF4-FFF2-40B4-BE49-F238E27FC236}">
                <a16:creationId xmlns:a16="http://schemas.microsoft.com/office/drawing/2014/main" id="{58A7B821-8CAB-3542-9DCF-55798D132782}"/>
              </a:ext>
            </a:extLst>
          </p:cNvPr>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Funding Sponsors</a:t>
            </a:r>
          </a:p>
        </p:txBody>
      </p:sp>
      <p:pic>
        <p:nvPicPr>
          <p:cNvPr id="11" name="Picture 18" descr="NSF.png">
            <a:hlinkClick r:id="rId3"/>
            <a:extLst>
              <a:ext uri="{FF2B5EF4-FFF2-40B4-BE49-F238E27FC236}">
                <a16:creationId xmlns:a16="http://schemas.microsoft.com/office/drawing/2014/main" id="{558ED53D-9E5F-254C-AE69-A21D793E9D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201" y="1085288"/>
            <a:ext cx="1282859" cy="962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o6ych40o0am16zwr12vywxa1ccx.wpengine.netdna-cdn.com/files/2010/09/KnightLOGO.jpg">
            <a:extLst>
              <a:ext uri="{FF2B5EF4-FFF2-40B4-BE49-F238E27FC236}">
                <a16:creationId xmlns:a16="http://schemas.microsoft.com/office/drawing/2014/main" id="{C20F306B-2183-2D48-A603-9E830F3734E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9838" y="1098072"/>
            <a:ext cx="1064038" cy="936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3F0B53C-A877-4B45-AA43-B56BD38DAD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4574" y="1054378"/>
            <a:ext cx="1023964" cy="1023964"/>
          </a:xfrm>
          <a:prstGeom prst="rect">
            <a:avLst/>
          </a:prstGeom>
        </p:spPr>
      </p:pic>
      <p:pic>
        <p:nvPicPr>
          <p:cNvPr id="14" name="Picture 13" descr="C:\Users\Chengkai\Desktop\HPLabs.jpg">
            <a:extLst>
              <a:ext uri="{FF2B5EF4-FFF2-40B4-BE49-F238E27FC236}">
                <a16:creationId xmlns:a16="http://schemas.microsoft.com/office/drawing/2014/main" id="{18165E20-3229-844F-AD18-00FAE7E7857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16034" y="1122372"/>
            <a:ext cx="1784762" cy="88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chengkai\AppData\Local\Temp\Rar$DRa0.306\UTA_A-logo_Sml_2c-rgb.png">
            <a:extLst>
              <a:ext uri="{FF2B5EF4-FFF2-40B4-BE49-F238E27FC236}">
                <a16:creationId xmlns:a16="http://schemas.microsoft.com/office/drawing/2014/main" id="{2A062C13-F29E-2145-81B2-3A48CC1895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07533" y="1087315"/>
            <a:ext cx="1083395" cy="9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NSFC tr.png">
            <a:hlinkClick r:id="rId9"/>
            <a:extLst>
              <a:ext uri="{FF2B5EF4-FFF2-40B4-BE49-F238E27FC236}">
                <a16:creationId xmlns:a16="http://schemas.microsoft.com/office/drawing/2014/main" id="{309F4E51-09F2-984C-B29C-A9F1FC7CC67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692316" y="1004412"/>
            <a:ext cx="1131439" cy="1123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14984D-2106-5C4F-BDD7-BEE7FF79A2E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77654" y="1089059"/>
            <a:ext cx="954602" cy="954602"/>
          </a:xfrm>
          <a:prstGeom prst="rect">
            <a:avLst/>
          </a:prstGeom>
        </p:spPr>
      </p:pic>
      <p:pic>
        <p:nvPicPr>
          <p:cNvPr id="18" name="Picture 10" descr="http://arpa-e.energy.gov/sites/default/files/icorps_solidcolor3.jpg">
            <a:extLst>
              <a:ext uri="{FF2B5EF4-FFF2-40B4-BE49-F238E27FC236}">
                <a16:creationId xmlns:a16="http://schemas.microsoft.com/office/drawing/2014/main" id="{85BCE012-C75B-E34B-B9FC-CE158B6F1CA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9906" y="3416584"/>
            <a:ext cx="4191499" cy="145227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9DBBB3AB-EC26-894C-90C6-A423952B6476}"/>
              </a:ext>
            </a:extLst>
          </p:cNvPr>
          <p:cNvSpPr txBox="1">
            <a:spLocks/>
          </p:cNvSpPr>
          <p:nvPr/>
        </p:nvSpPr>
        <p:spPr>
          <a:xfrm>
            <a:off x="389436" y="2904136"/>
            <a:ext cx="8363938" cy="553998"/>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a:lstStyle>
          <a:p>
            <a:r>
              <a:rPr lang="en-US" sz="4000" b="1">
                <a:solidFill>
                  <a:srgbClr val="13409F"/>
                </a:solidFill>
                <a:latin typeface="Open Sans" panose="020B0606030504020204" pitchFamily="34" charset="0"/>
                <a:ea typeface="Open Sans" panose="020B0606030504020204" pitchFamily="34" charset="0"/>
                <a:cs typeface="Open Sans" panose="020B0606030504020204" pitchFamily="34" charset="0"/>
              </a:rPr>
              <a:t>Entrepreneurship</a:t>
            </a:r>
          </a:p>
        </p:txBody>
      </p:sp>
    </p:spTree>
    <p:extLst>
      <p:ext uri="{BB962C8B-B14F-4D97-AF65-F5344CB8AC3E}">
        <p14:creationId xmlns:p14="http://schemas.microsoft.com/office/powerpoint/2010/main" val="3768846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9EA5BD-9BCB-B243-9C32-34795951D3A3}"/>
              </a:ext>
            </a:extLst>
          </p:cNvPr>
          <p:cNvSpPr>
            <a:spLocks noGrp="1"/>
          </p:cNvSpPr>
          <p:nvPr>
            <p:ph type="title"/>
          </p:nvPr>
        </p:nvSpPr>
        <p:spPr>
          <a:xfrm>
            <a:off x="2499590" y="1531327"/>
            <a:ext cx="3725364" cy="830997"/>
          </a:xfrm>
        </p:spPr>
        <p:txBody>
          <a:bodyPr>
            <a:normAutofit fontScale="90000"/>
          </a:bodyPr>
          <a:lstStyle/>
          <a:p>
            <a:r>
              <a:rPr lang="en-US" sz="6000" b="1" dirty="0"/>
              <a:t>Thank you!</a:t>
            </a:r>
          </a:p>
        </p:txBody>
      </p:sp>
      <p:sp>
        <p:nvSpPr>
          <p:cNvPr id="4" name="Slide Number Placeholder 3">
            <a:extLst>
              <a:ext uri="{FF2B5EF4-FFF2-40B4-BE49-F238E27FC236}">
                <a16:creationId xmlns:a16="http://schemas.microsoft.com/office/drawing/2014/main" id="{87099AD2-76E2-1C4A-A621-34A223F71205}"/>
              </a:ext>
            </a:extLst>
          </p:cNvPr>
          <p:cNvSpPr>
            <a:spLocks noGrp="1"/>
          </p:cNvSpPr>
          <p:nvPr>
            <p:ph type="sldNum" sz="quarter" idx="10"/>
          </p:nvPr>
        </p:nvSpPr>
        <p:spPr/>
        <p:txBody>
          <a:bodyPr/>
          <a:lstStyle/>
          <a:p>
            <a:fld id="{FC2EED17-1836-6142-A4B1-ABB9C7C22E41}" type="slidenum">
              <a:rPr lang="en-US" smtClean="0"/>
              <a:pPr/>
              <a:t>77</a:t>
            </a:fld>
            <a:endParaRPr lang="en-US"/>
          </a:p>
        </p:txBody>
      </p:sp>
    </p:spTree>
    <p:extLst>
      <p:ext uri="{BB962C8B-B14F-4D97-AF65-F5344CB8AC3E}">
        <p14:creationId xmlns:p14="http://schemas.microsoft.com/office/powerpoint/2010/main" val="52352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Feature Extraction</a:t>
            </a:r>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state</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t>
            </a:r>
            <a:r>
              <a:rPr kumimoji="0" lang="en-US" sz="2500" b="0" i="0" u="sng" strike="noStrike" kern="1200" cap="none" spc="0" normalizeH="0" baseline="0" noProof="0" dirty="0">
                <a:ln>
                  <a:noFill/>
                </a:ln>
                <a:solidFill>
                  <a:srgbClr val="000000"/>
                </a:solidFill>
                <a:effectLst/>
                <a:uLnTx/>
                <a:uFillTx/>
                <a:latin typeface="Garamond" panose="02020404030301010803" pitchFamily="18" charset="0"/>
                <a:ea typeface="+mn-ea"/>
                <a:cs typeface="+mn-cs"/>
              </a:rPr>
              <a:t>Democrat.</a:t>
            </a: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Entity Type: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Quantity</a:t>
            </a: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Part-of-Speech: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Noun</a:t>
            </a: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Concept: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United States</a:t>
            </a: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Sentiment: </a:t>
            </a: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0.032</a:t>
            </a: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C00000"/>
                </a:solidFill>
                <a:effectLst/>
                <a:uLnTx/>
                <a:uFillTx/>
                <a:latin typeface="Garamond" pitchFamily="18" charset="0"/>
                <a:ea typeface="+mn-ea"/>
                <a:cs typeface="+mn-cs"/>
              </a:rPr>
              <a:t>Word: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Garamond" pitchFamily="18" charset="0"/>
                <a:ea typeface="+mn-ea"/>
                <a:cs typeface="+mn-cs"/>
              </a:rPr>
              <a:t>state, legislature, 87, percent, democrat</a:t>
            </a: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F5F8C402-0A2E-5B45-A70B-5B12DEA71A2E}"/>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96843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Feature Importance</a:t>
            </a:r>
          </a:p>
        </p:txBody>
      </p:sp>
      <p:sp>
        <p:nvSpPr>
          <p:cNvPr id="4" name="Rectangle 3"/>
          <p:cNvSpPr/>
          <p:nvPr/>
        </p:nvSpPr>
        <p:spPr>
          <a:xfrm>
            <a:off x="440573" y="805819"/>
            <a:ext cx="8084301" cy="1200329"/>
          </a:xfrm>
          <a:prstGeom prst="rect">
            <a:avLst/>
          </a:prstGeom>
        </p:spPr>
        <p:txBody>
          <a:bodyPr wrap="square">
            <a:spAutoFit/>
          </a:bodyPr>
          <a:lstStyle/>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6615 features in total</a:t>
            </a:r>
          </a:p>
          <a:p>
            <a:pPr marL="342900" marR="0" lvl="0" indent="-342900" algn="l" defTabSz="686047" rtl="0" eaLnBrk="1" fontAlgn="base"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Used a Random Forest Classifier to calculate the  importance of each feature.</a:t>
            </a:r>
          </a:p>
        </p:txBody>
      </p:sp>
      <p:graphicFrame>
        <p:nvGraphicFramePr>
          <p:cNvPr id="6" name="Table 5"/>
          <p:cNvGraphicFramePr>
            <a:graphicFrameLocks noGrp="1"/>
          </p:cNvGraphicFramePr>
          <p:nvPr>
            <p:extLst/>
          </p:nvPr>
        </p:nvGraphicFramePr>
        <p:xfrm>
          <a:off x="5120640" y="1753186"/>
          <a:ext cx="3937633" cy="3122350"/>
        </p:xfrm>
        <a:graphic>
          <a:graphicData uri="http://schemas.openxmlformats.org/drawingml/2006/table">
            <a:tbl>
              <a:tblPr/>
              <a:tblGrid>
                <a:gridCol w="1105231">
                  <a:extLst>
                    <a:ext uri="{9D8B030D-6E8A-4147-A177-3AD203B41FA5}">
                      <a16:colId xmlns:a16="http://schemas.microsoft.com/office/drawing/2014/main" val="20000"/>
                    </a:ext>
                  </a:extLst>
                </a:gridCol>
                <a:gridCol w="2832402">
                  <a:extLst>
                    <a:ext uri="{9D8B030D-6E8A-4147-A177-3AD203B41FA5}">
                      <a16:colId xmlns:a16="http://schemas.microsoft.com/office/drawing/2014/main" val="20001"/>
                    </a:ext>
                  </a:extLst>
                </a:gridCol>
              </a:tblGrid>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 people;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Entity</a:t>
                      </a:r>
                      <a:r>
                        <a:rPr lang="en-US" sz="1800" b="0" i="0" u="none" strike="noStrike" baseline="0" dirty="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9843">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9843">
                <a:tc>
                  <a:txBody>
                    <a:bodyPr/>
                    <a:lstStyle/>
                    <a:p>
                      <a:pPr rtl="0" fontAlgn="t">
                        <a:spcBef>
                          <a:spcPts val="0"/>
                        </a:spcBef>
                        <a:spcAft>
                          <a:spcPts val="0"/>
                        </a:spcAft>
                      </a:pPr>
                      <a:r>
                        <a:rPr lang="en-US" sz="1800" dirty="0">
                          <a:effectLst/>
                          <a:latin typeface="Garamond" panose="02020404030301010803" pitchFamily="18" charset="0"/>
                        </a:rPr>
                        <a:t>Sentiment</a:t>
                      </a: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39" y="1982905"/>
            <a:ext cx="4918950" cy="2869388"/>
          </a:xfrm>
          <a:prstGeom prst="rect">
            <a:avLst/>
          </a:prstGeom>
        </p:spPr>
      </p:pic>
      <p:sp>
        <p:nvSpPr>
          <p:cNvPr id="8" name="Slide Number Placeholder 3">
            <a:extLst>
              <a:ext uri="{FF2B5EF4-FFF2-40B4-BE49-F238E27FC236}">
                <a16:creationId xmlns:a16="http://schemas.microsoft.com/office/drawing/2014/main" id="{E09E964D-9E70-3043-BF7D-DE2ADB32C1EA}"/>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79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7941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746234"/>
            <a:ext cx="8363938" cy="4382738"/>
          </a:xfrm>
        </p:spPr>
        <p:txBody>
          <a:bodyPr/>
          <a:lstStyle/>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It was always there, since “Yellow Journalism” started in 1890s. </a:t>
            </a: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Exaggerated headlines, clickbait, computational propaganda, misinformation, disinformation</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Snopes.com</a:t>
            </a:r>
            <a:r>
              <a:rPr lang="en-US" sz="2000" dirty="0">
                <a:latin typeface="Open Sans" panose="020B0606030504020204" pitchFamily="34" charset="0"/>
                <a:ea typeface="Open Sans" panose="020B0606030504020204" pitchFamily="34" charset="0"/>
                <a:cs typeface="Open Sans" panose="020B0606030504020204" pitchFamily="34" charset="0"/>
              </a:rPr>
              <a:t> (1994), Glenn Kessler (1996), </a:t>
            </a:r>
            <a:r>
              <a:rPr lang="en-US" sz="2000" dirty="0" err="1">
                <a:latin typeface="Open Sans" panose="020B0606030504020204" pitchFamily="34" charset="0"/>
                <a:ea typeface="Open Sans" panose="020B0606030504020204" pitchFamily="34" charset="0"/>
                <a:cs typeface="Open Sans" panose="020B0606030504020204" pitchFamily="34" charset="0"/>
              </a:rPr>
              <a:t>FactCheck.org</a:t>
            </a:r>
            <a:r>
              <a:rPr lang="en-US" sz="2000" dirty="0">
                <a:latin typeface="Open Sans" panose="020B0606030504020204" pitchFamily="34" charset="0"/>
                <a:ea typeface="Open Sans" panose="020B0606030504020204" pitchFamily="34" charset="0"/>
                <a:cs typeface="Open Sans" panose="020B0606030504020204" pitchFamily="34" charset="0"/>
              </a:rPr>
              <a:t> (2003), PolitiFact (2007)</a:t>
            </a:r>
            <a:endParaRPr lang="en-US"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0" lvl="1" indent="0">
              <a:lnSpc>
                <a:spcPct val="100000"/>
              </a:lnSpc>
              <a:buNone/>
              <a:tabLst/>
            </a:pPr>
            <a:r>
              <a:rPr lang="en-US" sz="2400" dirty="0">
                <a:solidFill>
                  <a:srgbClr val="C00000"/>
                </a:solidFill>
                <a:latin typeface="Open Sans" panose="020B0606030504020204" pitchFamily="34" charset="0"/>
                <a:ea typeface="Open Sans" panose="020B0606030504020204" pitchFamily="34" charset="0"/>
                <a:cs typeface="Open Sans" panose="020B0606030504020204" pitchFamily="34" charset="0"/>
              </a:rPr>
              <a:t>But it became a daily talking point since 2016.</a:t>
            </a:r>
          </a:p>
          <a:p>
            <a:pPr lvl="1">
              <a:lnSpc>
                <a:spcPct val="100000"/>
              </a:lnSpc>
            </a:pPr>
            <a:r>
              <a:rPr lang="en-US" sz="2000" dirty="0" err="1">
                <a:latin typeface="Open Sans" panose="020B0606030504020204" pitchFamily="34" charset="0"/>
                <a:ea typeface="Open Sans" panose="020B0606030504020204" pitchFamily="34" charset="0"/>
                <a:cs typeface="Open Sans" panose="020B0606030504020204" pitchFamily="34" charset="0"/>
              </a:rPr>
              <a:t>Pizzagate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latin typeface="Open Sans" panose="020B0606030504020204" pitchFamily="34" charset="0"/>
                <a:ea typeface="Open Sans" panose="020B0606030504020204" pitchFamily="34" charset="0"/>
                <a:cs typeface="Open Sans" panose="020B0606030504020204" pitchFamily="34" charset="0"/>
              </a:rPr>
              <a:t>“filter bubble” and “echo chamber” exacerbated by social media</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zh-CN" altLang="en-US" sz="2000" dirty="0">
                <a:latin typeface="Open Sans" panose="020B0606030504020204" pitchFamily="34" charset="0"/>
                <a:ea typeface="Open Sans" panose="020B0606030504020204" pitchFamily="34" charset="0"/>
                <a:cs typeface="Open Sans" panose="020B0606030504020204" pitchFamily="34" charset="0"/>
              </a:rPr>
              <a:t> </a:t>
            </a:r>
            <a:r>
              <a:rPr lang="en-US" altLang="zh-CN" sz="2000" dirty="0">
                <a:latin typeface="Open Sans" panose="020B0606030504020204" pitchFamily="34" charset="0"/>
                <a:ea typeface="Open Sans" panose="020B0606030504020204" pitchFamily="34" charset="0"/>
                <a:cs typeface="Open Sans" panose="020B0606030504020204" pitchFamily="34" charset="0"/>
              </a:rPr>
              <a:t>many false claims in political discourses</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Russian meddling with U.S. election</a:t>
            </a:r>
          </a:p>
          <a:p>
            <a:pPr lvl="1">
              <a:lnSpc>
                <a:spcPct val="10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Twitter bots, Facebook ads, trendy topic algorithms</a:t>
            </a:r>
          </a:p>
        </p:txBody>
      </p:sp>
      <p:sp>
        <p:nvSpPr>
          <p:cNvPr id="3" name="Title 2"/>
          <p:cNvSpPr>
            <a:spLocks noGrp="1"/>
          </p:cNvSpPr>
          <p:nvPr>
            <p:ph type="title"/>
          </p:nvPr>
        </p:nvSpPr>
        <p:spPr>
          <a:xfrm>
            <a:off x="389436" y="171449"/>
            <a:ext cx="8363938" cy="574785"/>
          </a:xfrm>
        </p:spPr>
        <p:txBody>
          <a:bodyPr lIns="91440" tIns="45720" rIns="91440" bIns="45720" anchor="ctr" anchorCtr="0">
            <a:normAutofit fontScale="90000"/>
          </a:bodyPr>
          <a:lstStyle/>
          <a:p>
            <a:pPr algn="ctr"/>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The</a:t>
            </a:r>
            <a:r>
              <a:rPr lang="zh-CN" alt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 “</a:t>
            </a:r>
            <a:r>
              <a:rPr lang="en-US" altLang="zh-CN"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Fake News” Problem</a:t>
            </a:r>
            <a:endPar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3">
            <a:extLst>
              <a:ext uri="{FF2B5EF4-FFF2-40B4-BE49-F238E27FC236}">
                <a16:creationId xmlns:a16="http://schemas.microsoft.com/office/drawing/2014/main" id="{DEC3FD91-0663-E84D-BCB8-837ADF2A76F7}"/>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4034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Coder Quality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 y="836247"/>
            <a:ext cx="9144000" cy="3810000"/>
          </a:xfrm>
          <a:prstGeom prst="rect">
            <a:avLst/>
          </a:prstGeom>
        </p:spPr>
      </p:pic>
      <p:pic>
        <p:nvPicPr>
          <p:cNvPr id="6" name="Picture 5"/>
          <p:cNvPicPr>
            <a:picLocks noChangeAspect="1"/>
          </p:cNvPicPr>
          <p:nvPr/>
        </p:nvPicPr>
        <p:blipFill>
          <a:blip r:embed="rId3"/>
          <a:stretch>
            <a:fillRect/>
          </a:stretch>
        </p:blipFill>
        <p:spPr>
          <a:xfrm>
            <a:off x="2354855" y="1319917"/>
            <a:ext cx="6488051" cy="885466"/>
          </a:xfrm>
          <a:prstGeom prst="rect">
            <a:avLst/>
          </a:prstGeom>
        </p:spPr>
      </p:pic>
      <p:sp>
        <p:nvSpPr>
          <p:cNvPr id="7" name="Slide Number Placeholder 3">
            <a:extLst>
              <a:ext uri="{FF2B5EF4-FFF2-40B4-BE49-F238E27FC236}">
                <a16:creationId xmlns:a16="http://schemas.microsoft.com/office/drawing/2014/main" id="{586F417E-7A77-E44E-A143-FB04C70ED93C}"/>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80</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38517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79936"/>
            <a:ext cx="8363938" cy="559512"/>
          </a:xfrm>
        </p:spPr>
        <p:txBody>
          <a:bodyPr/>
          <a:lstStyle/>
          <a:p>
            <a:r>
              <a:rPr lang="en-US" sz="4000" dirty="0"/>
              <a:t>Classification Accuracy [IJCNN18]</a:t>
            </a:r>
          </a:p>
        </p:txBody>
      </p:sp>
      <p:graphicFrame>
        <p:nvGraphicFramePr>
          <p:cNvPr id="8" name="Table 7"/>
          <p:cNvGraphicFramePr>
            <a:graphicFrameLocks noGrp="1"/>
          </p:cNvGraphicFramePr>
          <p:nvPr>
            <p:extLst/>
          </p:nvPr>
        </p:nvGraphicFramePr>
        <p:xfrm>
          <a:off x="389137" y="1224774"/>
          <a:ext cx="8364536" cy="1611416"/>
        </p:xfrm>
        <a:graphic>
          <a:graphicData uri="http://schemas.openxmlformats.org/drawingml/2006/table">
            <a:tbl>
              <a:tblPr/>
              <a:tblGrid>
                <a:gridCol w="766384">
                  <a:extLst>
                    <a:ext uri="{9D8B030D-6E8A-4147-A177-3AD203B41FA5}">
                      <a16:colId xmlns:a16="http://schemas.microsoft.com/office/drawing/2014/main" val="20000"/>
                    </a:ext>
                  </a:extLst>
                </a:gridCol>
                <a:gridCol w="766384">
                  <a:extLst>
                    <a:ext uri="{9D8B030D-6E8A-4147-A177-3AD203B41FA5}">
                      <a16:colId xmlns:a16="http://schemas.microsoft.com/office/drawing/2014/main" val="20001"/>
                    </a:ext>
                  </a:extLst>
                </a:gridCol>
                <a:gridCol w="569314">
                  <a:extLst>
                    <a:ext uri="{9D8B030D-6E8A-4147-A177-3AD203B41FA5}">
                      <a16:colId xmlns:a16="http://schemas.microsoft.com/office/drawing/2014/main" val="20002"/>
                    </a:ext>
                  </a:extLst>
                </a:gridCol>
                <a:gridCol w="569314">
                  <a:extLst>
                    <a:ext uri="{9D8B030D-6E8A-4147-A177-3AD203B41FA5}">
                      <a16:colId xmlns:a16="http://schemas.microsoft.com/office/drawing/2014/main" val="20003"/>
                    </a:ext>
                  </a:extLst>
                </a:gridCol>
                <a:gridCol w="569314">
                  <a:extLst>
                    <a:ext uri="{9D8B030D-6E8A-4147-A177-3AD203B41FA5}">
                      <a16:colId xmlns:a16="http://schemas.microsoft.com/office/drawing/2014/main" val="20004"/>
                    </a:ext>
                  </a:extLst>
                </a:gridCol>
                <a:gridCol w="569314">
                  <a:extLst>
                    <a:ext uri="{9D8B030D-6E8A-4147-A177-3AD203B41FA5}">
                      <a16:colId xmlns:a16="http://schemas.microsoft.com/office/drawing/2014/main" val="20005"/>
                    </a:ext>
                  </a:extLst>
                </a:gridCol>
                <a:gridCol w="569314">
                  <a:extLst>
                    <a:ext uri="{9D8B030D-6E8A-4147-A177-3AD203B41FA5}">
                      <a16:colId xmlns:a16="http://schemas.microsoft.com/office/drawing/2014/main" val="20006"/>
                    </a:ext>
                  </a:extLst>
                </a:gridCol>
                <a:gridCol w="569314">
                  <a:extLst>
                    <a:ext uri="{9D8B030D-6E8A-4147-A177-3AD203B41FA5}">
                      <a16:colId xmlns:a16="http://schemas.microsoft.com/office/drawing/2014/main" val="20007"/>
                    </a:ext>
                  </a:extLst>
                </a:gridCol>
                <a:gridCol w="569314">
                  <a:extLst>
                    <a:ext uri="{9D8B030D-6E8A-4147-A177-3AD203B41FA5}">
                      <a16:colId xmlns:a16="http://schemas.microsoft.com/office/drawing/2014/main" val="20008"/>
                    </a:ext>
                  </a:extLst>
                </a:gridCol>
                <a:gridCol w="569314">
                  <a:extLst>
                    <a:ext uri="{9D8B030D-6E8A-4147-A177-3AD203B41FA5}">
                      <a16:colId xmlns:a16="http://schemas.microsoft.com/office/drawing/2014/main" val="20009"/>
                    </a:ext>
                  </a:extLst>
                </a:gridCol>
                <a:gridCol w="569314">
                  <a:extLst>
                    <a:ext uri="{9D8B030D-6E8A-4147-A177-3AD203B41FA5}">
                      <a16:colId xmlns:a16="http://schemas.microsoft.com/office/drawing/2014/main" val="20010"/>
                    </a:ext>
                  </a:extLst>
                </a:gridCol>
                <a:gridCol w="569314">
                  <a:extLst>
                    <a:ext uri="{9D8B030D-6E8A-4147-A177-3AD203B41FA5}">
                      <a16:colId xmlns:a16="http://schemas.microsoft.com/office/drawing/2014/main" val="20011"/>
                    </a:ext>
                  </a:extLst>
                </a:gridCol>
                <a:gridCol w="569314">
                  <a:extLst>
                    <a:ext uri="{9D8B030D-6E8A-4147-A177-3AD203B41FA5}">
                      <a16:colId xmlns:a16="http://schemas.microsoft.com/office/drawing/2014/main" val="20012"/>
                    </a:ext>
                  </a:extLst>
                </a:gridCol>
                <a:gridCol w="569314">
                  <a:extLst>
                    <a:ext uri="{9D8B030D-6E8A-4147-A177-3AD203B41FA5}">
                      <a16:colId xmlns:a16="http://schemas.microsoft.com/office/drawing/2014/main" val="20013"/>
                    </a:ext>
                  </a:extLst>
                </a:gridCol>
              </a:tblGrid>
              <a:tr h="319692">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Algorithm</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Features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P</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dirty="0" err="1">
                          <a:solidFill>
                            <a:srgbClr val="000000"/>
                          </a:solidFill>
                          <a:effectLst/>
                          <a:latin typeface="Garamond" charset="0"/>
                          <a:ea typeface="Garamond" charset="0"/>
                          <a:cs typeface="Garamond" charset="0"/>
                        </a:rPr>
                        <a:t>P</a:t>
                      </a:r>
                      <a:br>
                        <a:rPr lang="mr-IN" sz="1100" b="1" i="0" u="none" strike="noStrike" dirty="0">
                          <a:solidFill>
                            <a:srgbClr val="000000"/>
                          </a:solidFill>
                          <a:effectLst/>
                          <a:latin typeface="Garamond" charset="0"/>
                          <a:ea typeface="Garamond" charset="0"/>
                          <a:cs typeface="Garamond" charset="0"/>
                        </a:rPr>
                      </a:br>
                      <a:r>
                        <a:rPr lang="mr-IN" sz="1100" b="1" i="0" u="none" strike="noStrike" dirty="0">
                          <a:solidFill>
                            <a:srgbClr val="000000"/>
                          </a:solidFill>
                          <a:effectLst/>
                          <a:latin typeface="Garamond" charset="0"/>
                          <a:ea typeface="Garamond" charset="0"/>
                          <a:cs typeface="Garamond" charset="0"/>
                        </a:rPr>
                        <a:t>AVG</a:t>
                      </a:r>
                      <a:r>
                        <a:rPr lang="mr-IN" sz="1100" b="1" i="0" u="none" strike="noStrike" baseline="30000" dirty="0">
                          <a:solidFill>
                            <a:srgbClr val="000000"/>
                          </a:solidFill>
                          <a:effectLst/>
                          <a:latin typeface="Garamond" charset="0"/>
                          <a:ea typeface="Garamond" charset="0"/>
                          <a:cs typeface="Garamond" charset="0"/>
                        </a:rPr>
                        <a:t>*</a:t>
                      </a:r>
                      <a:endParaRPr lang="mr-IN"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NFS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R</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dirty="0">
                          <a:solidFill>
                            <a:srgbClr val="000000"/>
                          </a:solidFill>
                          <a:effectLst/>
                          <a:latin typeface="Garamond" charset="0"/>
                          <a:ea typeface="Garamond" charset="0"/>
                          <a:cs typeface="Garamond" charset="0"/>
                        </a:rPr>
                        <a:t>R</a:t>
                      </a:r>
                      <a:br>
                        <a:rPr lang="en-US" sz="1100" b="1" i="0" u="none" strike="noStrike" dirty="0">
                          <a:solidFill>
                            <a:srgbClr val="000000"/>
                          </a:solidFill>
                          <a:effectLst/>
                          <a:latin typeface="Garamond" charset="0"/>
                          <a:ea typeface="Garamond" charset="0"/>
                          <a:cs typeface="Garamond" charset="0"/>
                        </a:rPr>
                      </a:br>
                      <a:r>
                        <a:rPr lang="en-US" sz="1100" b="1" i="0" u="none" strike="noStrike" dirty="0">
                          <a:solidFill>
                            <a:srgbClr val="000000"/>
                          </a:solidFill>
                          <a:effectLst/>
                          <a:latin typeface="Garamond" charset="0"/>
                          <a:ea typeface="Garamond" charset="0"/>
                          <a:cs typeface="Garamond" charset="0"/>
                        </a:rPr>
                        <a:t>CFS</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R</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NFS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UFS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sz="1100" b="1" i="0" u="none" strike="noStrike">
                          <a:solidFill>
                            <a:srgbClr val="000000"/>
                          </a:solidFill>
                          <a:effectLst/>
                          <a:latin typeface="Garamond" charset="0"/>
                          <a:ea typeface="Garamond" charset="0"/>
                          <a:cs typeface="Garamond" charset="0"/>
                        </a:rPr>
                        <a:t>F</a:t>
                      </a:r>
                      <a:br>
                        <a:rPr lang="en-US" sz="1100" b="1" i="0" u="none" strike="noStrike">
                          <a:solidFill>
                            <a:srgbClr val="000000"/>
                          </a:solidFill>
                          <a:effectLst/>
                          <a:latin typeface="Garamond" charset="0"/>
                          <a:ea typeface="Garamond" charset="0"/>
                          <a:cs typeface="Garamond" charset="0"/>
                        </a:rPr>
                      </a:br>
                      <a:r>
                        <a:rPr lang="en-US" sz="1100" b="1" i="0" u="none" strike="noStrike">
                          <a:solidFill>
                            <a:srgbClr val="000000"/>
                          </a:solidFill>
                          <a:effectLst/>
                          <a:latin typeface="Garamond" charset="0"/>
                          <a:ea typeface="Garamond" charset="0"/>
                          <a:cs typeface="Garamond" charset="0"/>
                        </a:rPr>
                        <a:t>CFS</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mr-IN" sz="1100" b="1" i="0" u="none" strike="noStrike">
                          <a:solidFill>
                            <a:srgbClr val="000000"/>
                          </a:solidFill>
                          <a:effectLst/>
                          <a:latin typeface="Garamond" charset="0"/>
                          <a:ea typeface="Garamond" charset="0"/>
                          <a:cs typeface="Garamond" charset="0"/>
                        </a:rPr>
                        <a:t>F</a:t>
                      </a:r>
                      <a:br>
                        <a:rPr lang="mr-IN" sz="1100" b="1" i="0" u="none" strike="noStrike">
                          <a:solidFill>
                            <a:srgbClr val="000000"/>
                          </a:solidFill>
                          <a:effectLst/>
                          <a:latin typeface="Garamond" charset="0"/>
                          <a:ea typeface="Garamond" charset="0"/>
                          <a:cs typeface="Garamond" charset="0"/>
                        </a:rPr>
                      </a:br>
                      <a:r>
                        <a:rPr lang="mr-IN" sz="1100" b="1" i="0" u="none" strike="noStrike">
                          <a:solidFill>
                            <a:srgbClr val="000000"/>
                          </a:solidFill>
                          <a:effectLst/>
                          <a:latin typeface="Garamond" charset="0"/>
                          <a:ea typeface="Garamond" charset="0"/>
                          <a:cs typeface="Garamond" charset="0"/>
                        </a:rPr>
                        <a:t>AVG</a:t>
                      </a:r>
                      <a:r>
                        <a:rPr lang="mr-IN" sz="1100" b="1" i="0" u="none" strike="noStrike" baseline="30000">
                          <a:solidFill>
                            <a:srgbClr val="000000"/>
                          </a:solidFill>
                          <a:effectLst/>
                          <a:latin typeface="Garamond" charset="0"/>
                          <a:ea typeface="Garamond" charset="0"/>
                          <a:cs typeface="Garamond" charset="0"/>
                        </a:rPr>
                        <a:t>*</a:t>
                      </a:r>
                      <a:endParaRPr lang="mr-IN"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8967">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SVM</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Parts of Speech</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1" i="0" u="none" strike="noStrike">
                          <a:solidFill>
                            <a:srgbClr val="EB5600"/>
                          </a:solidFill>
                          <a:effectLst/>
                          <a:latin typeface="Garamond" charset="0"/>
                          <a:ea typeface="Garamond" charset="0"/>
                          <a:cs typeface="Garamond" charset="0"/>
                        </a:rPr>
                        <a:t>0.873</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0.430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0.724</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dirty="0">
                          <a:solidFill>
                            <a:srgbClr val="EB5600"/>
                          </a:solidFill>
                          <a:effectLst/>
                          <a:latin typeface="Garamond" charset="0"/>
                          <a:ea typeface="Garamond" charset="0"/>
                          <a:cs typeface="Garamond" charset="0"/>
                        </a:rPr>
                        <a:t>0.813</a:t>
                      </a:r>
                      <a:endParaRPr lang="hr-HR"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0.925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s-IS" sz="1100" b="1" i="0" u="none" strike="noStrike">
                          <a:solidFill>
                            <a:srgbClr val="EB5600"/>
                          </a:solidFill>
                          <a:effectLst/>
                          <a:latin typeface="Garamond" charset="0"/>
                          <a:ea typeface="Garamond" charset="0"/>
                          <a:cs typeface="Garamond" charset="0"/>
                        </a:rPr>
                        <a:t>0.240</a:t>
                      </a:r>
                      <a:endParaRPr lang="is-I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0.671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0.827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it-IT" sz="1100" b="1" i="0" u="none" strike="noStrike">
                          <a:solidFill>
                            <a:srgbClr val="EB5600"/>
                          </a:solidFill>
                          <a:effectLst/>
                          <a:latin typeface="Garamond" charset="0"/>
                          <a:ea typeface="Garamond" charset="0"/>
                          <a:cs typeface="Garamond" charset="0"/>
                        </a:rPr>
                        <a:t>0.898</a:t>
                      </a:r>
                      <a:endParaRPr lang="it-IT"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hr-HR" sz="1100" b="1" i="0" u="none" strike="noStrike">
                          <a:solidFill>
                            <a:srgbClr val="EB5600"/>
                          </a:solidFill>
                          <a:effectLst/>
                          <a:latin typeface="Garamond" charset="0"/>
                          <a:ea typeface="Garamond" charset="0"/>
                          <a:cs typeface="Garamond" charset="0"/>
                        </a:rPr>
                        <a:t>0.307</a:t>
                      </a:r>
                      <a:endParaRPr lang="hr-HR"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0.696</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0.818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1"/>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CNN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en-US" sz="1100" b="0" i="0" u="none" strike="noStrike" dirty="0">
                          <a:solidFill>
                            <a:srgbClr val="000000"/>
                          </a:solidFill>
                          <a:effectLst/>
                          <a:latin typeface="Garamond" charset="0"/>
                          <a:ea typeface="Garamond" charset="0"/>
                          <a:cs typeface="Garamond" charset="0"/>
                        </a:rPr>
                        <a:t>Google News</a:t>
                      </a:r>
                      <a:r>
                        <a:rPr lang="en-US" sz="1100" b="1" i="0" u="none" strike="noStrike" baseline="30000" dirty="0">
                          <a:solidFill>
                            <a:srgbClr val="1A9988"/>
                          </a:solidFill>
                          <a:effectLst/>
                          <a:latin typeface="Garamond" charset="0"/>
                          <a:ea typeface="Garamond" charset="0"/>
                          <a:cs typeface="Garamond" charset="0"/>
                        </a:rPr>
                        <a:t>1</a:t>
                      </a:r>
                      <a:endParaRPr lang="en-US"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fi-FI" sz="1100" b="0" i="0" u="none" strike="noStrike">
                          <a:solidFill>
                            <a:srgbClr val="000000"/>
                          </a:solidFill>
                          <a:effectLst/>
                          <a:latin typeface="Garamond" charset="0"/>
                          <a:ea typeface="Garamond" charset="0"/>
                          <a:cs typeface="Garamond" charset="0"/>
                        </a:rPr>
                        <a:t>0.874</a:t>
                      </a:r>
                      <a:endParaRPr lang="fi-FI"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0.649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uk-UA" sz="1100" b="0" i="0" u="none" strike="noStrike">
                          <a:solidFill>
                            <a:srgbClr val="000000"/>
                          </a:solidFill>
                          <a:effectLst/>
                          <a:latin typeface="Garamond" charset="0"/>
                          <a:ea typeface="Garamond" charset="0"/>
                          <a:cs typeface="Garamond" charset="0"/>
                        </a:rPr>
                        <a:t>0.775</a:t>
                      </a:r>
                      <a:endParaRPr lang="uk-UA"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0.838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0.951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0.250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0.911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0.361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0.749</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1A1A1A"/>
                          </a:solidFill>
                          <a:effectLst/>
                          <a:latin typeface="Garamond" charset="0"/>
                          <a:ea typeface="Garamond" charset="0"/>
                          <a:cs typeface="Garamond" charset="0"/>
                        </a:rPr>
                        <a:t>0.842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dash"/>
                      <a:round/>
                      <a:headEnd type="none" w="med" len="med"/>
                      <a:tailEnd type="none" w="med" len="med"/>
                    </a:lnB>
                  </a:tcPr>
                </a:tc>
                <a:extLst>
                  <a:ext uri="{0D108BD9-81ED-4DB2-BD59-A6C34878D82A}">
                    <a16:rowId xmlns:a16="http://schemas.microsoft.com/office/drawing/2014/main" val="10002"/>
                  </a:ext>
                </a:extLst>
              </a:tr>
              <a:tr h="218967">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RNN</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1100" b="0" i="0" u="none" strike="noStrike">
                          <a:solidFill>
                            <a:srgbClr val="000000"/>
                          </a:solidFill>
                          <a:effectLst/>
                          <a:latin typeface="Garamond" charset="0"/>
                          <a:ea typeface="Garamond" charset="0"/>
                          <a:cs typeface="Garamond" charset="0"/>
                        </a:rPr>
                        <a:t>GLoVE</a:t>
                      </a:r>
                      <a:r>
                        <a:rPr lang="en-US" sz="1100" b="1" i="0" u="none" strike="noStrike" baseline="30000">
                          <a:solidFill>
                            <a:srgbClr val="1A9988"/>
                          </a:solidFill>
                          <a:effectLst/>
                          <a:latin typeface="Garamond" charset="0"/>
                          <a:ea typeface="Garamond" charset="0"/>
                          <a:cs typeface="Garamond" charset="0"/>
                        </a:rPr>
                        <a:t>2</a:t>
                      </a:r>
                      <a:endParaRPr lang="en-US"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0.900</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EB5600"/>
                          </a:solidFill>
                          <a:effectLst/>
                          <a:latin typeface="Garamond" charset="0"/>
                          <a:ea typeface="Garamond" charset="0"/>
                          <a:cs typeface="Garamond" charset="0"/>
                        </a:rPr>
                        <a:t>0.397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0.811</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0.853</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dirty="0">
                          <a:solidFill>
                            <a:srgbClr val="000000"/>
                          </a:solidFill>
                          <a:effectLst/>
                          <a:latin typeface="Garamond" charset="0"/>
                          <a:ea typeface="Garamond" charset="0"/>
                          <a:cs typeface="Garamond" charset="0"/>
                        </a:rPr>
                        <a:t>0.928</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0.457</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000000"/>
                          </a:solidFill>
                          <a:effectLst/>
                          <a:latin typeface="Garamond" charset="0"/>
                          <a:ea typeface="Garamond" charset="0"/>
                          <a:cs typeface="Garamond" charset="0"/>
                        </a:rPr>
                        <a:t>0.712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0" i="0" u="none" strike="noStrike">
                          <a:solidFill>
                            <a:srgbClr val="222222"/>
                          </a:solidFill>
                          <a:effectLst/>
                          <a:latin typeface="Garamond" charset="0"/>
                          <a:ea typeface="Garamond" charset="0"/>
                          <a:cs typeface="Garamond" charset="0"/>
                        </a:rPr>
                        <a:t>0.852</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0.914</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0.425</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a:solidFill>
                            <a:srgbClr val="1A9988"/>
                          </a:solidFill>
                          <a:effectLst/>
                          <a:latin typeface="Garamond" charset="0"/>
                          <a:ea typeface="Garamond" charset="0"/>
                          <a:cs typeface="Garamond" charset="0"/>
                        </a:rPr>
                        <a:t>0.758</a:t>
                      </a:r>
                      <a:endParaRPr lang="nb-NO" sz="110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1100" b="1" i="0" u="none" strike="noStrike" dirty="0">
                          <a:solidFill>
                            <a:srgbClr val="1A9988"/>
                          </a:solidFill>
                          <a:effectLst/>
                          <a:latin typeface="Garamond" charset="0"/>
                          <a:ea typeface="Garamond" charset="0"/>
                          <a:cs typeface="Garamond" charset="0"/>
                        </a:rPr>
                        <a:t>0.851</a:t>
                      </a:r>
                      <a:endParaRPr lang="nb-NO" sz="1100" dirty="0">
                        <a:effectLst/>
                        <a:latin typeface="Garamond" charset="0"/>
                        <a:ea typeface="Garamond" charset="0"/>
                        <a:cs typeface="Garamond" charset="0"/>
                      </a:endParaRPr>
                    </a:p>
                  </a:txBody>
                  <a:tcPr marL="54742" marR="54742" marT="54742" marB="54742"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dash"/>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Rectangle 9"/>
          <p:cNvSpPr/>
          <p:nvPr/>
        </p:nvSpPr>
        <p:spPr>
          <a:xfrm>
            <a:off x="138198" y="3054697"/>
            <a:ext cx="8866414" cy="1815882"/>
          </a:xfrm>
          <a:prstGeom prst="rect">
            <a:avLst/>
          </a:prstGeom>
        </p:spPr>
        <p:txBody>
          <a:bodyPr wrap="square">
            <a:spAutoFit/>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P: Precision  |  R: Recall  |  F: F1-Score</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Average (AVG) is weighted based on the distribution of the number of labels in each class.</a:t>
            </a:r>
          </a:p>
          <a:p>
            <a:pPr marL="0" marR="0" lvl="0" indent="0" algn="l" defTabSz="68604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  Pre-trained vectors trained on part of Google News dataset (about 100 billion words). The model contains 300-dimensional vectors for 3 million words and phrases.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2"/>
              </a:rPr>
              <a:t>https://code.google.com/archive/p/word2vec/</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  Global Vectors for Word Representation using The Common Crawl corpus which contains petabytes of data collected over the last 7 years. </a:t>
            </a:r>
            <a:r>
              <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hlinkClick r:id="rId3"/>
              </a:rPr>
              <a:t>https://nlp.stanford.edu/projects/glove/</a:t>
            </a:r>
            <a:endParaRPr kumimoji="0" lang="en-US" sz="1600" b="0"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9" name="Slide Number Placeholder 3">
            <a:extLst>
              <a:ext uri="{FF2B5EF4-FFF2-40B4-BE49-F238E27FC236}">
                <a16:creationId xmlns:a16="http://schemas.microsoft.com/office/drawing/2014/main" id="{F69996F1-D27E-9348-8A47-C762AAA1C5D2}"/>
              </a:ext>
            </a:extLst>
          </p:cNvPr>
          <p:cNvSpPr txBox="1">
            <a:spLocks/>
          </p:cNvSpPr>
          <p:nvPr/>
        </p:nvSpPr>
        <p:spPr>
          <a:xfrm>
            <a:off x="6999012" y="4852293"/>
            <a:ext cx="2133600" cy="274637"/>
          </a:xfrm>
          <a:prstGeom prst="rect">
            <a:avLst/>
          </a:prstGeom>
        </p:spPr>
        <p:txBody>
          <a:bodyPr vert="horz" lIns="91440" tIns="45720" rIns="91440" bIns="45720" rtlCol="0" anchor="ctr"/>
          <a:lstStyle>
            <a:defPPr>
              <a:defRPr lang="en-US"/>
            </a:defPPr>
            <a:lvl1pPr marL="0" algn="r" defTabSz="686047" rtl="0" eaLnBrk="1" latinLnBrk="0" hangingPunct="1">
              <a:defRPr sz="1600" b="1"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a:lstStyle>
          <a:p>
            <a:pPr marL="0" marR="0" lvl="0" indent="0" algn="r" defTabSz="686047" rtl="0" eaLnBrk="1" fontAlgn="auto" latinLnBrk="0" hangingPunct="1">
              <a:lnSpc>
                <a:spcPct val="100000"/>
              </a:lnSpc>
              <a:spcBef>
                <a:spcPts val="0"/>
              </a:spcBef>
              <a:spcAft>
                <a:spcPts val="0"/>
              </a:spcAft>
              <a:buClrTx/>
              <a:buSzTx/>
              <a:buFontTx/>
              <a:buNone/>
              <a:tabLst/>
              <a:defRPr/>
            </a:pPr>
            <a:fld id="{30DB7900-D72E-4025-AF90-97BD6DF59E7D}"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81</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66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085850"/>
            <a:ext cx="8518590" cy="3301795"/>
          </a:xfrm>
        </p:spPr>
        <p:txBody>
          <a:bodyPr>
            <a:normAutofit/>
          </a:bodyPr>
          <a:lstStyle/>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Collected fact-checked claims from PolitiFact </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Examined a subset of these claims one by one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Grouped claims similar in nature</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Created new frames for a claim group if it doesn’t exist in </a:t>
            </a:r>
            <a:r>
              <a:rPr lang="en-US" sz="2000" b="0" dirty="0" err="1">
                <a:solidFill>
                  <a:schemeClr val="tx1"/>
                </a:solidFill>
              </a:rPr>
              <a:t>FrameNet</a:t>
            </a:r>
            <a:endParaRPr lang="en-US" sz="2000" b="0" dirty="0">
              <a:solidFill>
                <a:schemeClr val="tx1"/>
              </a:solidFill>
            </a:endParaRP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20 frames (13 newly created)</a:t>
            </a:r>
          </a:p>
          <a:p>
            <a:pPr algn="just">
              <a:lnSpc>
                <a:spcPct val="100000"/>
              </a:lnSpc>
              <a:spcBef>
                <a:spcPts val="200"/>
              </a:spcBef>
              <a:spcAft>
                <a:spcPts val="200"/>
              </a:spcAft>
              <a:buClr>
                <a:srgbClr val="C00000"/>
              </a:buClr>
              <a:buFont typeface="ZapfDingbatsITC" charset="0"/>
              <a:buChar char="✱"/>
            </a:pPr>
            <a:r>
              <a:rPr lang="en-US" sz="2000" b="0" dirty="0">
                <a:solidFill>
                  <a:schemeClr val="tx1"/>
                </a:solidFill>
              </a:rPr>
              <a:t>900 labelled factual claims</a:t>
            </a:r>
          </a:p>
        </p:txBody>
      </p:sp>
      <p:sp>
        <p:nvSpPr>
          <p:cNvPr id="3" name="Title 2"/>
          <p:cNvSpPr>
            <a:spLocks noGrp="1"/>
          </p:cNvSpPr>
          <p:nvPr>
            <p:ph type="title"/>
          </p:nvPr>
        </p:nvSpPr>
        <p:spPr>
          <a:xfrm>
            <a:off x="389436" y="171450"/>
            <a:ext cx="8363938" cy="664797"/>
          </a:xfrm>
        </p:spPr>
        <p:txBody>
          <a:bodyPr>
            <a:normAutofit fontScale="90000"/>
          </a:bodyPr>
          <a:lstStyle/>
          <a:p>
            <a:r>
              <a:rPr lang="en-US" b="1" dirty="0">
                <a:ea typeface="Arial" charset="0"/>
              </a:rPr>
              <a:t>Defining New Frames</a:t>
            </a:r>
            <a:endParaRPr lang="en-US"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82</a:t>
            </a:fld>
            <a:endParaRPr lang="en-US"/>
          </a:p>
        </p:txBody>
      </p:sp>
    </p:spTree>
    <p:extLst>
      <p:ext uri="{BB962C8B-B14F-4D97-AF65-F5344CB8AC3E}">
        <p14:creationId xmlns:p14="http://schemas.microsoft.com/office/powerpoint/2010/main" val="981502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436" y="1232452"/>
            <a:ext cx="8363938" cy="2918105"/>
          </a:xfrm>
        </p:spPr>
        <p:txBody>
          <a:bodyPr>
            <a:noAutofit/>
          </a:bodyPr>
          <a:lstStyle/>
          <a:p>
            <a:pPr marL="0" indent="0" algn="just">
              <a:lnSpc>
                <a:spcPct val="100000"/>
              </a:lnSpc>
              <a:spcBef>
                <a:spcPts val="200"/>
              </a:spcBef>
              <a:spcAft>
                <a:spcPts val="200"/>
              </a:spcAft>
              <a:buNone/>
            </a:pPr>
            <a:r>
              <a:rPr lang="en-US" sz="2800" dirty="0">
                <a:solidFill>
                  <a:srgbClr val="C00000"/>
                </a:solidFill>
              </a:rPr>
              <a:t>Task: </a:t>
            </a:r>
          </a:p>
          <a:p>
            <a:pPr marL="0" indent="0" algn="just">
              <a:lnSpc>
                <a:spcPct val="100000"/>
              </a:lnSpc>
              <a:spcBef>
                <a:spcPts val="200"/>
              </a:spcBef>
              <a:spcAft>
                <a:spcPts val="200"/>
              </a:spcAft>
              <a:buNone/>
            </a:pPr>
            <a:r>
              <a:rPr lang="en-US" sz="2000" b="0" dirty="0"/>
              <a:t>Claim spotting </a:t>
            </a:r>
            <a:r>
              <a:rPr lang="en-US" sz="2000" b="0" dirty="0">
                <a:solidFill>
                  <a:schemeClr val="tx1"/>
                </a:solidFill>
              </a:rPr>
              <a:t>(identifying factual claims) as frame identification task</a:t>
            </a:r>
          </a:p>
          <a:p>
            <a:pPr marL="0" indent="0" algn="just">
              <a:lnSpc>
                <a:spcPct val="100000"/>
              </a:lnSpc>
              <a:spcBef>
                <a:spcPts val="200"/>
              </a:spcBef>
              <a:spcAft>
                <a:spcPts val="200"/>
              </a:spcAft>
              <a:buNone/>
            </a:pP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t>Used open-sesame for learning frame identification models</a:t>
            </a:r>
            <a:endParaRPr lang="en-US" sz="2000" b="0" dirty="0">
              <a:solidFill>
                <a:schemeClr val="tx1"/>
              </a:solidFill>
            </a:endParaRPr>
          </a:p>
          <a:p>
            <a:pPr marL="571518" indent="-571518" algn="just">
              <a:lnSpc>
                <a:spcPct val="100000"/>
              </a:lnSpc>
              <a:spcBef>
                <a:spcPts val="200"/>
              </a:spcBef>
              <a:spcAft>
                <a:spcPts val="200"/>
              </a:spcAft>
              <a:buClr>
                <a:srgbClr val="C00000"/>
              </a:buClr>
              <a:buFont typeface="ZapfDingbatsITC" charset="0"/>
              <a:buChar char="✻"/>
            </a:pPr>
            <a:r>
              <a:rPr lang="en-US" sz="2000" b="0" dirty="0">
                <a:solidFill>
                  <a:schemeClr val="tx1"/>
                </a:solidFill>
              </a:rPr>
              <a:t>Training data: 7 existing frames (from </a:t>
            </a:r>
            <a:r>
              <a:rPr lang="en-US" sz="2000" b="0" dirty="0" err="1">
                <a:solidFill>
                  <a:schemeClr val="tx1"/>
                </a:solidFill>
              </a:rPr>
              <a:t>FrameNet</a:t>
            </a:r>
            <a:r>
              <a:rPr lang="en-US" sz="2000" b="0" dirty="0">
                <a:solidFill>
                  <a:schemeClr val="tx1"/>
                </a:solidFill>
              </a:rPr>
              <a:t> itself, already labelled), 3 new frames (from PolitiFact, labelled by ourselves)</a:t>
            </a:r>
          </a:p>
          <a:p>
            <a:pPr marL="571518" indent="-571518" algn="just">
              <a:lnSpc>
                <a:spcPct val="100000"/>
              </a:lnSpc>
              <a:spcBef>
                <a:spcPts val="200"/>
              </a:spcBef>
              <a:spcAft>
                <a:spcPts val="200"/>
              </a:spcAft>
              <a:buClr>
                <a:srgbClr val="C00000"/>
              </a:buClr>
              <a:buFont typeface="ZapfDingbatsITC" charset="0"/>
              <a:buChar char="✻"/>
            </a:pPr>
            <a:r>
              <a:rPr lang="en-US" sz="2000" b="0" dirty="0"/>
              <a:t>Test data: 7 existing frames + 3 new frames (from Share the Facts, labelled by ourselves)</a:t>
            </a:r>
            <a:endParaRPr lang="en-US" sz="2000" b="0" dirty="0">
              <a:solidFill>
                <a:schemeClr val="tx1"/>
              </a:solidFill>
            </a:endParaRPr>
          </a:p>
        </p:txBody>
      </p:sp>
      <p:sp>
        <p:nvSpPr>
          <p:cNvPr id="3" name="Title 2"/>
          <p:cNvSpPr>
            <a:spLocks noGrp="1"/>
          </p:cNvSpPr>
          <p:nvPr>
            <p:ph type="title"/>
          </p:nvPr>
        </p:nvSpPr>
        <p:spPr>
          <a:xfrm>
            <a:off x="95862" y="416761"/>
            <a:ext cx="9026769" cy="637442"/>
          </a:xfrm>
        </p:spPr>
        <p:txBody>
          <a:bodyPr>
            <a:noAutofit/>
          </a:bodyPr>
          <a:lstStyle/>
          <a:p>
            <a:r>
              <a:rPr lang="en-US" sz="3200" b="1" dirty="0">
                <a:ea typeface="Arial" charset="0"/>
              </a:rPr>
              <a:t>Preliminary Experiments: Claim Detection</a:t>
            </a:r>
            <a:endParaRPr lang="en-US" sz="3200" dirty="0">
              <a:ea typeface="Arial" charset="0"/>
            </a:endParaRPr>
          </a:p>
        </p:txBody>
      </p:sp>
      <p:sp>
        <p:nvSpPr>
          <p:cNvPr id="4" name="Slide Number Placeholder 3"/>
          <p:cNvSpPr>
            <a:spLocks noGrp="1"/>
          </p:cNvSpPr>
          <p:nvPr>
            <p:ph type="sldNum" sz="quarter" idx="10"/>
          </p:nvPr>
        </p:nvSpPr>
        <p:spPr/>
        <p:txBody>
          <a:bodyPr/>
          <a:lstStyle/>
          <a:p>
            <a:fld id="{FC2EED17-1836-6142-A4B1-ABB9C7C22E41}" type="slidenum">
              <a:rPr lang="en-US" smtClean="0"/>
              <a:pPr/>
              <a:t>83</a:t>
            </a:fld>
            <a:endParaRPr lang="en-US"/>
          </a:p>
        </p:txBody>
      </p:sp>
    </p:spTree>
    <p:extLst>
      <p:ext uri="{BB962C8B-B14F-4D97-AF65-F5344CB8AC3E}">
        <p14:creationId xmlns:p14="http://schemas.microsoft.com/office/powerpoint/2010/main" val="176378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53998"/>
          </a:xfrm>
        </p:spPr>
        <p:txBody>
          <a:bodyPr/>
          <a:lstStyle/>
          <a:p>
            <a:r>
              <a:rPr lang="en-US" sz="4000" b="1" dirty="0">
                <a:solidFill>
                  <a:srgbClr val="13409F"/>
                </a:solidFill>
                <a:latin typeface="Open Sans" panose="020B0606030504020204" pitchFamily="34" charset="0"/>
                <a:ea typeface="Open Sans" panose="020B0606030504020204" pitchFamily="34" charset="0"/>
                <a:cs typeface="Open Sans" panose="020B0606030504020204" pitchFamily="34" charset="0"/>
              </a:rPr>
              <a:t>Fact-checks in Search Results</a:t>
            </a:r>
          </a:p>
        </p:txBody>
      </p:sp>
      <p:sp>
        <p:nvSpPr>
          <p:cNvPr id="6" name="Slide Number Placeholder 3">
            <a:extLst>
              <a:ext uri="{FF2B5EF4-FFF2-40B4-BE49-F238E27FC236}">
                <a16:creationId xmlns:a16="http://schemas.microsoft.com/office/drawing/2014/main" id="{6B387ADF-D1A7-2047-851A-E3659D96EAD1}"/>
              </a:ext>
            </a:extLst>
          </p:cNvPr>
          <p:cNvSpPr>
            <a:spLocks noGrp="1"/>
          </p:cNvSpPr>
          <p:nvPr>
            <p:ph type="sldNum" sz="quarter" idx="10"/>
          </p:nvPr>
        </p:nvSpPr>
        <p:spPr>
          <a:xfrm>
            <a:off x="7078054" y="4868863"/>
            <a:ext cx="2057400" cy="274637"/>
          </a:xfrm>
        </p:spPr>
        <p:txBody>
          <a:bodyPr/>
          <a:lstStyle/>
          <a:p>
            <a:pPr marL="0" marR="0" lvl="0" indent="0" algn="r" defTabSz="686047" rtl="0" eaLnBrk="1" fontAlgn="auto" latinLnBrk="0" hangingPunct="1">
              <a:lnSpc>
                <a:spcPct val="100000"/>
              </a:lnSpc>
              <a:spcBef>
                <a:spcPts val="0"/>
              </a:spcBef>
              <a:spcAft>
                <a:spcPts val="0"/>
              </a:spcAft>
              <a:buClrTx/>
              <a:buSzTx/>
              <a:buFontTx/>
              <a:buNone/>
              <a:tabLst/>
              <a:defRPr/>
            </a:pPr>
            <a:fld id="{FC2EED17-1836-6142-A4B1-ABB9C7C22E41}" type="slidenum">
              <a:rPr kumimoji="0" lang="en-US" sz="1600" b="1" i="0" u="none" strike="noStrike" kern="1200" cap="none" spc="0" normalizeH="0" baseline="0" noProof="0" smtClean="0">
                <a:ln>
                  <a:noFill/>
                </a:ln>
                <a:solidFill>
                  <a:srgbClr val="000000"/>
                </a:solidFill>
                <a:effectLst/>
                <a:uLnTx/>
                <a:uFillTx/>
                <a:latin typeface="Segoe UI"/>
                <a:ea typeface="+mn-ea"/>
                <a:cs typeface="+mn-cs"/>
              </a:rPr>
              <a:pPr marL="0" marR="0" lvl="0" indent="0" algn="r" defTabSz="686047"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241A2DF-A453-C74A-9206-AB62C1CE0B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711" y="2264586"/>
            <a:ext cx="5546414" cy="2741595"/>
          </a:xfrm>
          <a:prstGeom prst="rect">
            <a:avLst/>
          </a:prstGeom>
        </p:spPr>
      </p:pic>
      <p:pic>
        <p:nvPicPr>
          <p:cNvPr id="8" name="Picture 7">
            <a:extLst>
              <a:ext uri="{FF2B5EF4-FFF2-40B4-BE49-F238E27FC236}">
                <a16:creationId xmlns:a16="http://schemas.microsoft.com/office/drawing/2014/main" id="{16A0CF8C-433B-C44E-B65F-C3849EE70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6569" y="756508"/>
            <a:ext cx="4998204" cy="2736243"/>
          </a:xfrm>
          <a:prstGeom prst="rect">
            <a:avLst/>
          </a:prstGeom>
        </p:spPr>
      </p:pic>
    </p:spTree>
    <p:extLst>
      <p:ext uri="{BB962C8B-B14F-4D97-AF65-F5344CB8AC3E}">
        <p14:creationId xmlns:p14="http://schemas.microsoft.com/office/powerpoint/2010/main" val="4242228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numCol="1" rtlCol="0">
        <a:spAutoFit/>
      </a:bodyPr>
      <a:lstStyle>
        <a:defPPr marL="283464" indent="-283464" algn="l" defTabSz="457200">
          <a:lnSpc>
            <a:spcPct val="100000"/>
          </a:lnSpc>
          <a:spcAft>
            <a:spcPts val="200"/>
          </a:spcAft>
          <a:defRPr sz="1600" b="1" spc="0" dirty="0">
            <a:solidFill>
              <a:srgbClr val="C00000"/>
            </a:solidFill>
            <a:latin typeface="Garamond" charset="0"/>
            <a:ea typeface="Garamond" charset="0"/>
            <a:cs typeface="Garamond" charset="0"/>
          </a:defRPr>
        </a:defPPr>
      </a:lstStyle>
    </a:txDef>
  </a:objectDefaults>
  <a:extraClrSchemeLst/>
</a:theme>
</file>

<file path=ppt/theme/theme2.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10179</TotalTime>
  <Words>5140</Words>
  <Application>Microsoft Macintosh PowerPoint</Application>
  <PresentationFormat>On-screen Show (16:9)</PresentationFormat>
  <Paragraphs>800</Paragraphs>
  <Slides>83</Slides>
  <Notes>52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83</vt:i4>
      </vt:variant>
    </vt:vector>
  </HeadingPairs>
  <TitlesOfParts>
    <vt:vector size="99" baseType="lpstr">
      <vt:lpstr>Segoe UI</vt:lpstr>
      <vt:lpstr>Segoe UI Light</vt:lpstr>
      <vt:lpstr>ZapfDingbatsITC</vt:lpstr>
      <vt:lpstr>Arial</vt:lpstr>
      <vt:lpstr>Calibri</vt:lpstr>
      <vt:lpstr>Cambria Math</vt:lpstr>
      <vt:lpstr>Courier New</vt:lpstr>
      <vt:lpstr>Garamond</vt:lpstr>
      <vt:lpstr>Mongolian Baiti</vt:lpstr>
      <vt:lpstr>Monotype Corsiva</vt:lpstr>
      <vt:lpstr>Open Sans</vt:lpstr>
      <vt:lpstr>Times New Roman</vt:lpstr>
      <vt:lpstr>Wingdings</vt:lpstr>
      <vt:lpstr>Office Theme</vt:lpstr>
      <vt:lpstr>Data Analytics for Computational Journalism</vt:lpstr>
      <vt:lpstr>1_Data Analytics for Computational Journalism</vt:lpstr>
      <vt:lpstr>PowerPoint Presentation</vt:lpstr>
      <vt:lpstr>PowerPoint Presentation</vt:lpstr>
      <vt:lpstr>PowerPoint Presentation</vt:lpstr>
      <vt:lpstr>Outline</vt:lpstr>
      <vt:lpstr>How it Started</vt:lpstr>
      <vt:lpstr>How it Started</vt:lpstr>
      <vt:lpstr>CIDR 2011</vt:lpstr>
      <vt:lpstr>The “Fake News” Problem</vt:lpstr>
      <vt:lpstr>Fact-checks in Search Results</vt:lpstr>
      <vt:lpstr>Outline</vt:lpstr>
      <vt:lpstr>PowerPoint Presentation</vt:lpstr>
      <vt:lpstr>Fact-checking is Hard</vt:lpstr>
      <vt:lpstr>Fact-checking is Hard</vt:lpstr>
      <vt:lpstr>PowerPoint Presentation</vt:lpstr>
      <vt:lpstr>PolitiFact “Buffet” of Factual Claims</vt:lpstr>
      <vt:lpstr>PowerPoint Presentation</vt:lpstr>
      <vt:lpstr>PowerPoint Presentation</vt:lpstr>
      <vt:lpstr>Classification and Ranking by Check-worthiness</vt:lpstr>
      <vt:lpstr>Our Own CrowdFlower</vt:lpstr>
      <vt:lpstr>Ground Truth Collection</vt:lpstr>
      <vt:lpstr>PowerPoint Presentation</vt:lpstr>
      <vt:lpstr>PowerPoint Presentation</vt:lpstr>
      <vt:lpstr>LSTM-based Model for Claim Spotting</vt:lpstr>
      <vt:lpstr>Adversarially Trained LSTM</vt:lpstr>
      <vt:lpstr>Adversarially Trained LSTM</vt:lpstr>
      <vt:lpstr>PowerPoint Presentation</vt:lpstr>
      <vt:lpstr>The First-ever End-to-end Fact-checking System</vt:lpstr>
      <vt:lpstr>PowerPoint Presentation</vt:lpstr>
      <vt:lpstr>PowerPoint Presentation</vt:lpstr>
      <vt:lpstr>In the Press</vt:lpstr>
      <vt:lpstr>PowerPoint Presentation</vt:lpstr>
      <vt:lpstr>PowerPoint Presentation</vt:lpstr>
      <vt:lpstr>Outline</vt:lpstr>
      <vt:lpstr>Using Frames to Model Factual Claims</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Exceptional Fact Finding</vt:lpstr>
      <vt:lpstr>PowerPoint Presentation</vt:lpstr>
      <vt:lpstr>Fact-finding Algorithms</vt:lpstr>
      <vt:lpstr>Fact-finding Algorithms</vt:lpstr>
      <vt:lpstr>Modeling Situational Facts</vt:lpstr>
      <vt:lpstr>Modeling Situational Facts</vt:lpstr>
      <vt:lpstr>Modeling Situational Facts</vt:lpstr>
      <vt:lpstr>Outline</vt:lpstr>
      <vt:lpstr>PowerPoint Presentation</vt:lpstr>
      <vt:lpstr>Exceptional Facts</vt:lpstr>
      <vt:lpstr>Exceptional Facts</vt:lpstr>
      <vt:lpstr>Exceptional Facts</vt:lpstr>
      <vt:lpstr>Exceptional Facts</vt:lpstr>
      <vt:lpstr>Applications</vt:lpstr>
      <vt:lpstr>Exceptional Facts from Knowledge Graphs</vt:lpstr>
      <vt:lpstr>Modeling</vt:lpstr>
      <vt:lpstr>Modeling</vt:lpstr>
      <vt:lpstr>Modeling</vt:lpstr>
      <vt:lpstr>Modeling</vt:lpstr>
      <vt:lpstr>Modeling</vt:lpstr>
      <vt:lpstr>Problem Formulation</vt:lpstr>
      <vt:lpstr>Challenges</vt:lpstr>
      <vt:lpstr>Related work</vt:lpstr>
      <vt:lpstr>Maverick [SIGMOD2018]</vt:lpstr>
      <vt:lpstr>Exceptionality Function χ </vt:lpstr>
      <vt:lpstr>Match–based Pattern Generation</vt:lpstr>
      <vt:lpstr>Datasets and Experiments</vt:lpstr>
      <vt:lpstr>Outline</vt:lpstr>
      <vt:lpstr>Tackling Graph Data Usability Challenges</vt:lpstr>
      <vt:lpstr>IDIR Projects and Demos</vt:lpstr>
      <vt:lpstr>Current IDIR Students</vt:lpstr>
      <vt:lpstr>Graduated Students</vt:lpstr>
      <vt:lpstr>Collaborators</vt:lpstr>
      <vt:lpstr>Funding Sponsors</vt:lpstr>
      <vt:lpstr>Thank you!</vt:lpstr>
      <vt:lpstr>Feature Extraction</vt:lpstr>
      <vt:lpstr>Feature Importance</vt:lpstr>
      <vt:lpstr>Coder Quality</vt:lpstr>
      <vt:lpstr>Classification Accuracy [IJCNN18]</vt:lpstr>
      <vt:lpstr>Defining New Frames</vt:lpstr>
      <vt:lpstr>Preliminary Experiments: Claim Detection</vt:lpstr>
    </vt:vector>
  </TitlesOfParts>
  <Company>University of Texas at Arlington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Tackett</dc:creator>
  <cp:lastModifiedBy>Li, Chengkai</cp:lastModifiedBy>
  <cp:revision>449</cp:revision>
  <cp:lastPrinted>2018-09-28T18:05:19Z</cp:lastPrinted>
  <dcterms:created xsi:type="dcterms:W3CDTF">2013-10-16T17:47:49Z</dcterms:created>
  <dcterms:modified xsi:type="dcterms:W3CDTF">2019-03-01T09:56:05Z</dcterms:modified>
</cp:coreProperties>
</file>